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9"/>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78E69-3759-8B8F-530D-4CB5C7EBD277}" v="872" dt="2023-09-13T14:53:39.813"/>
    <p1510:client id="{A7AD2180-A580-B52C-CEDC-69D4E6796C9F}" v="798" dt="2023-09-12T14:41:29.472"/>
    <p1510:client id="{B686278A-9A2E-5AE9-B339-96BBFD93BC84}" v="10" dt="2023-09-14T12:45:22.283"/>
    <p1510:client id="{D0031FE8-4B12-DC13-CEC5-2E79DB33D1EA}" v="1619" dt="2023-09-11T15:10:48.164"/>
    <p1510:client id="{FDE19FD6-2DD5-A3EB-4DA2-18577CD420FC}" v="812" dt="2024-01-05T16:57:54.4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10" autoAdjust="0"/>
    <p:restoredTop sz="95380" autoAdjust="0"/>
  </p:normalViewPr>
  <p:slideViewPr>
    <p:cSldViewPr snapToGrid="0">
      <p:cViewPr varScale="1">
        <p:scale>
          <a:sx n="86" d="100"/>
          <a:sy n="86" d="100"/>
        </p:scale>
        <p:origin x="10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BC2B0D-7FC3-424A-99AA-FD7D510083FD}" type="datetimeFigureOut">
              <a:rPr lang="it-IT" smtClean="0"/>
              <a:t>06/01/2024</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74C090-1345-4298-B752-9FD1C7F33E53}" type="slidenum">
              <a:rPr lang="it-IT" smtClean="0"/>
              <a:t>‹N›</a:t>
            </a:fld>
            <a:endParaRPr lang="it-IT"/>
          </a:p>
        </p:txBody>
      </p:sp>
    </p:spTree>
    <p:extLst>
      <p:ext uri="{BB962C8B-B14F-4D97-AF65-F5344CB8AC3E}">
        <p14:creationId xmlns:p14="http://schemas.microsoft.com/office/powerpoint/2010/main" val="1211868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E74C090-1345-4298-B752-9FD1C7F33E53}" type="slidenum">
              <a:rPr lang="it-IT" smtClean="0"/>
              <a:t>15</a:t>
            </a:fld>
            <a:endParaRPr lang="it-IT"/>
          </a:p>
        </p:txBody>
      </p:sp>
    </p:spTree>
    <p:extLst>
      <p:ext uri="{BB962C8B-B14F-4D97-AF65-F5344CB8AC3E}">
        <p14:creationId xmlns:p14="http://schemas.microsoft.com/office/powerpoint/2010/main" val="2067506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7E74C090-1345-4298-B752-9FD1C7F33E53}" type="slidenum">
              <a:rPr lang="it-IT" smtClean="0"/>
              <a:t>16</a:t>
            </a:fld>
            <a:endParaRPr lang="it-IT"/>
          </a:p>
        </p:txBody>
      </p:sp>
    </p:spTree>
    <p:extLst>
      <p:ext uri="{BB962C8B-B14F-4D97-AF65-F5344CB8AC3E}">
        <p14:creationId xmlns:p14="http://schemas.microsoft.com/office/powerpoint/2010/main" val="4011859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dirty="0"/>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17164773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dirty="0"/>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4184482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dirty="0"/>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70768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8597017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dirty="0"/>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25592820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42777570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8181585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7083890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1127844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1673799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dirty="0"/>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809980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dirty="0"/>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1111453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4176466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2336424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2038809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dirty="0"/>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2258626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dirty="0"/>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432443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1/6/2024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167321237"/>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7" name="Rectangle 8">
            <a:extLst>
              <a:ext uri="{FF2B5EF4-FFF2-40B4-BE49-F238E27FC236}">
                <a16:creationId xmlns:a16="http://schemas.microsoft.com/office/drawing/2014/main" id="{E58348C3-6249-4952-AA86-C63DB35EA9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0">
            <a:extLst>
              <a:ext uri="{FF2B5EF4-FFF2-40B4-BE49-F238E27FC236}">
                <a16:creationId xmlns:a16="http://schemas.microsoft.com/office/drawing/2014/main" id="{DE6174AD-DBB0-43E6-98C2-738DB3A152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959100" y="-4763"/>
            <a:ext cx="5014912" cy="6862763"/>
            <a:chOff x="2928938" y="-4763"/>
            <a:chExt cx="5014912" cy="6862763"/>
          </a:xfrm>
        </p:grpSpPr>
        <p:sp>
          <p:nvSpPr>
            <p:cNvPr id="12" name="Freeform 6">
              <a:extLst>
                <a:ext uri="{FF2B5EF4-FFF2-40B4-BE49-F238E27FC236}">
                  <a16:creationId xmlns:a16="http://schemas.microsoft.com/office/drawing/2014/main" id="{50A59800-3661-4778-9D8A-F816C85C4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txBody>
            <a:bodyPr/>
            <a:lstStyle/>
            <a:p>
              <a:endParaRPr lang="it-IT"/>
            </a:p>
          </p:txBody>
        </p:sp>
        <p:sp>
          <p:nvSpPr>
            <p:cNvPr id="10" name="Freeform 7">
              <a:extLst>
                <a:ext uri="{FF2B5EF4-FFF2-40B4-BE49-F238E27FC236}">
                  <a16:creationId xmlns:a16="http://schemas.microsoft.com/office/drawing/2014/main" id="{7A810977-C816-4698-B7E7-0E6BDED79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txBody>
            <a:bodyPr/>
            <a:lstStyle/>
            <a:p>
              <a:endParaRPr lang="it-IT"/>
            </a:p>
          </p:txBody>
        </p:sp>
        <p:sp>
          <p:nvSpPr>
            <p:cNvPr id="14" name="Freeform 9">
              <a:extLst>
                <a:ext uri="{FF2B5EF4-FFF2-40B4-BE49-F238E27FC236}">
                  <a16:creationId xmlns:a16="http://schemas.microsoft.com/office/drawing/2014/main" id="{181E4B1B-2437-4A14-8927-817FC7AED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txBody>
            <a:bodyPr/>
            <a:lstStyle/>
            <a:p>
              <a:endParaRPr lang="it-IT"/>
            </a:p>
          </p:txBody>
        </p:sp>
        <p:sp>
          <p:nvSpPr>
            <p:cNvPr id="15" name="Freeform 10">
              <a:extLst>
                <a:ext uri="{FF2B5EF4-FFF2-40B4-BE49-F238E27FC236}">
                  <a16:creationId xmlns:a16="http://schemas.microsoft.com/office/drawing/2014/main" id="{3F98AD26-9FF7-44EA-B876-9C857F8ED9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txBody>
            <a:bodyPr/>
            <a:lstStyle/>
            <a:p>
              <a:endParaRPr lang="it-IT"/>
            </a:p>
          </p:txBody>
        </p:sp>
        <p:sp>
          <p:nvSpPr>
            <p:cNvPr id="16" name="Freeform 11">
              <a:extLst>
                <a:ext uri="{FF2B5EF4-FFF2-40B4-BE49-F238E27FC236}">
                  <a16:creationId xmlns:a16="http://schemas.microsoft.com/office/drawing/2014/main" id="{32EBB12A-A9CE-446F-9462-15DAC0D0FA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txBody>
            <a:bodyPr/>
            <a:lstStyle/>
            <a:p>
              <a:endParaRPr lang="it-IT"/>
            </a:p>
          </p:txBody>
        </p:sp>
        <p:sp>
          <p:nvSpPr>
            <p:cNvPr id="17" name="Freeform 12">
              <a:extLst>
                <a:ext uri="{FF2B5EF4-FFF2-40B4-BE49-F238E27FC236}">
                  <a16:creationId xmlns:a16="http://schemas.microsoft.com/office/drawing/2014/main" id="{85925599-F99B-48E5-A384-76136C081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txBody>
            <a:bodyPr/>
            <a:lstStyle/>
            <a:p>
              <a:endParaRPr lang="it-IT"/>
            </a:p>
          </p:txBody>
        </p:sp>
      </p:grpSp>
      <p:sp>
        <p:nvSpPr>
          <p:cNvPr id="2" name="Titolo 1"/>
          <p:cNvSpPr>
            <a:spLocks noGrp="1"/>
          </p:cNvSpPr>
          <p:nvPr>
            <p:ph type="ctrTitle"/>
          </p:nvPr>
        </p:nvSpPr>
        <p:spPr>
          <a:xfrm>
            <a:off x="5448299" y="1380068"/>
            <a:ext cx="6054723" cy="2616199"/>
          </a:xfrm>
        </p:spPr>
        <p:txBody>
          <a:bodyPr>
            <a:normAutofit/>
          </a:bodyPr>
          <a:lstStyle/>
          <a:p>
            <a:r>
              <a:rPr lang="de-DE" dirty="0">
                <a:solidFill>
                  <a:srgbClr val="0070C0"/>
                </a:solidFill>
              </a:rPr>
              <a:t>CAR PARKING</a:t>
            </a:r>
          </a:p>
        </p:txBody>
      </p:sp>
      <p:sp>
        <p:nvSpPr>
          <p:cNvPr id="3" name="Sottotitolo 2"/>
          <p:cNvSpPr>
            <a:spLocks noGrp="1"/>
          </p:cNvSpPr>
          <p:nvPr>
            <p:ph type="subTitle" idx="1"/>
          </p:nvPr>
        </p:nvSpPr>
        <p:spPr>
          <a:xfrm>
            <a:off x="6336254" y="3996267"/>
            <a:ext cx="5166768" cy="1388534"/>
          </a:xfrm>
        </p:spPr>
        <p:txBody>
          <a:bodyPr>
            <a:normAutofit/>
          </a:bodyPr>
          <a:lstStyle/>
          <a:p>
            <a:r>
              <a:rPr lang="de-DE" sz="2800" dirty="0">
                <a:solidFill>
                  <a:srgbClr val="0070C0"/>
                </a:solidFill>
              </a:rPr>
              <a:t>PDDL APP</a:t>
            </a:r>
          </a:p>
        </p:txBody>
      </p:sp>
      <p:pic>
        <p:nvPicPr>
          <p:cNvPr id="4" name="Picture 3" descr="Car park lanes with skid marks on the road">
            <a:extLst>
              <a:ext uri="{FF2B5EF4-FFF2-40B4-BE49-F238E27FC236}">
                <a16:creationId xmlns:a16="http://schemas.microsoft.com/office/drawing/2014/main" id="{ED7609FA-349F-C1C3-9991-2ED540C6D8AE}"/>
              </a:ext>
            </a:extLst>
          </p:cNvPr>
          <p:cNvPicPr>
            <a:picLocks noChangeAspect="1"/>
          </p:cNvPicPr>
          <p:nvPr/>
        </p:nvPicPr>
        <p:blipFill rotWithShape="1">
          <a:blip r:embed="rId3"/>
          <a:srcRect l="31231" r="20561" b="9091"/>
          <a:stretch/>
        </p:blipFill>
        <p:spPr>
          <a:xfrm>
            <a:off x="20" y="10"/>
            <a:ext cx="5448280" cy="6857990"/>
          </a:xfrm>
          <a:custGeom>
            <a:avLst/>
            <a:gdLst/>
            <a:ahLst/>
            <a:cxnLst/>
            <a:rect l="l" t="t" r="r" b="b"/>
            <a:pathLst>
              <a:path w="5448300" h="6858000">
                <a:moveTo>
                  <a:pt x="0" y="0"/>
                </a:moveTo>
                <a:lnTo>
                  <a:pt x="3513666" y="0"/>
                </a:lnTo>
                <a:lnTo>
                  <a:pt x="2861733" y="2548466"/>
                </a:lnTo>
                <a:lnTo>
                  <a:pt x="5448300" y="6853767"/>
                </a:lnTo>
                <a:lnTo>
                  <a:pt x="0" y="6858000"/>
                </a:lnTo>
                <a:lnTo>
                  <a:pt x="0" y="0"/>
                </a:lnTo>
                <a:close/>
              </a:path>
            </a:pathLst>
          </a:custGeom>
          <a:ln w="38100">
            <a:noFill/>
          </a:ln>
          <a:effectLst/>
        </p:spPr>
      </p:pic>
    </p:spTree>
    <p:extLst>
      <p:ext uri="{BB962C8B-B14F-4D97-AF65-F5344CB8AC3E}">
        <p14:creationId xmlns:p14="http://schemas.microsoft.com/office/powerpoint/2010/main" val="3962583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testo, elettronica, schermata, software&#10;&#10;Descrizione generata automaticamente">
            <a:extLst>
              <a:ext uri="{FF2B5EF4-FFF2-40B4-BE49-F238E27FC236}">
                <a16:creationId xmlns:a16="http://schemas.microsoft.com/office/drawing/2014/main" id="{A3910CA1-A239-4541-068D-BF1C625F9A8D}"/>
              </a:ext>
            </a:extLst>
          </p:cNvPr>
          <p:cNvPicPr>
            <a:picLocks noChangeAspect="1"/>
          </p:cNvPicPr>
          <p:nvPr/>
        </p:nvPicPr>
        <p:blipFill rotWithShape="1">
          <a:blip r:embed="rId2"/>
          <a:srcRect l="17009" t="40000" r="17742" b="25974"/>
          <a:stretch/>
        </p:blipFill>
        <p:spPr>
          <a:xfrm>
            <a:off x="585140" y="1067623"/>
            <a:ext cx="6974581" cy="2050897"/>
          </a:xfrm>
          <a:prstGeom prst="rect">
            <a:avLst/>
          </a:prstGeom>
        </p:spPr>
      </p:pic>
      <p:pic>
        <p:nvPicPr>
          <p:cNvPr id="5" name="Immagine 4" descr="Immagine che contiene testo, elettronica, schermata, software&#10;&#10;Descrizione generata automaticamente">
            <a:extLst>
              <a:ext uri="{FF2B5EF4-FFF2-40B4-BE49-F238E27FC236}">
                <a16:creationId xmlns:a16="http://schemas.microsoft.com/office/drawing/2014/main" id="{29F0B2D5-EEE7-3381-B734-17340B4E22F4}"/>
              </a:ext>
            </a:extLst>
          </p:cNvPr>
          <p:cNvPicPr>
            <a:picLocks noChangeAspect="1"/>
          </p:cNvPicPr>
          <p:nvPr/>
        </p:nvPicPr>
        <p:blipFill rotWithShape="1">
          <a:blip r:embed="rId3"/>
          <a:srcRect l="16963" t="29126" r="17784" b="31553"/>
          <a:stretch/>
        </p:blipFill>
        <p:spPr>
          <a:xfrm>
            <a:off x="4752623" y="3739327"/>
            <a:ext cx="6711173" cy="2276689"/>
          </a:xfrm>
          <a:prstGeom prst="rect">
            <a:avLst/>
          </a:prstGeom>
        </p:spPr>
      </p:pic>
    </p:spTree>
    <p:extLst>
      <p:ext uri="{BB962C8B-B14F-4D97-AF65-F5344CB8AC3E}">
        <p14:creationId xmlns:p14="http://schemas.microsoft.com/office/powerpoint/2010/main" val="690250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5F2C09-E7F1-A135-A5D4-3A9497394196}"/>
              </a:ext>
            </a:extLst>
          </p:cNvPr>
          <p:cNvSpPr>
            <a:spLocks noGrp="1"/>
          </p:cNvSpPr>
          <p:nvPr>
            <p:ph type="title"/>
          </p:nvPr>
        </p:nvSpPr>
        <p:spPr>
          <a:xfrm>
            <a:off x="1484311" y="1193800"/>
            <a:ext cx="10018713" cy="1752599"/>
          </a:xfrm>
        </p:spPr>
        <p:txBody>
          <a:bodyPr/>
          <a:lstStyle/>
          <a:p>
            <a:pPr algn="l"/>
            <a:r>
              <a:rPr lang="it-IT" dirty="0">
                <a:solidFill>
                  <a:srgbClr val="0070C0"/>
                </a:solidFill>
                <a:ea typeface="+mj-lt"/>
                <a:cs typeface="+mj-lt"/>
              </a:rPr>
              <a:t>PROBLEMA</a:t>
            </a:r>
            <a:endParaRPr lang="it-IT" dirty="0">
              <a:solidFill>
                <a:srgbClr val="0070C0"/>
              </a:solidFill>
            </a:endParaRPr>
          </a:p>
          <a:p>
            <a:pPr algn="l"/>
            <a:endParaRPr lang="it-IT" dirty="0"/>
          </a:p>
        </p:txBody>
      </p:sp>
      <p:sp>
        <p:nvSpPr>
          <p:cNvPr id="3" name="Segnaposto contenuto 2">
            <a:extLst>
              <a:ext uri="{FF2B5EF4-FFF2-40B4-BE49-F238E27FC236}">
                <a16:creationId xmlns:a16="http://schemas.microsoft.com/office/drawing/2014/main" id="{DC6D243A-4528-1E7D-60CA-557659EF324F}"/>
              </a:ext>
            </a:extLst>
          </p:cNvPr>
          <p:cNvSpPr>
            <a:spLocks noGrp="1"/>
          </p:cNvSpPr>
          <p:nvPr>
            <p:ph idx="1"/>
          </p:nvPr>
        </p:nvSpPr>
        <p:spPr>
          <a:xfrm>
            <a:off x="1484310" y="2349499"/>
            <a:ext cx="10018713" cy="3124201"/>
          </a:xfrm>
        </p:spPr>
        <p:txBody>
          <a:bodyPr/>
          <a:lstStyle/>
          <a:p>
            <a:pPr marL="0" indent="0">
              <a:buNone/>
            </a:pPr>
            <a:r>
              <a:rPr lang="it-IT" sz="1900" dirty="0">
                <a:ea typeface="+mn-lt"/>
                <a:cs typeface="+mn-lt"/>
              </a:rPr>
              <a:t>Il problema definisce una particolare istanza basata sul dominio, specificando quali oggetti sono esattamente presenti e lo stato dei relativi predicati e funzioni. </a:t>
            </a:r>
            <a:endParaRPr lang="it-IT" sz="1900"/>
          </a:p>
          <a:p>
            <a:pPr marL="0" indent="0">
              <a:buClr>
                <a:srgbClr val="1287C3"/>
              </a:buClr>
              <a:buNone/>
            </a:pPr>
            <a:r>
              <a:rPr lang="it-IT" sz="1900" dirty="0">
                <a:ea typeface="+mn-lt"/>
                <a:cs typeface="+mn-lt"/>
              </a:rPr>
              <a:t>È costituito da tre sezioni:</a:t>
            </a:r>
            <a:endParaRPr lang="it-IT" sz="1900"/>
          </a:p>
          <a:p>
            <a:pPr lvl="1">
              <a:buClr>
                <a:srgbClr val="1287C3"/>
              </a:buClr>
            </a:pPr>
            <a:r>
              <a:rPr lang="it-IT" sz="1900" b="1" dirty="0">
                <a:ea typeface="+mn-lt"/>
                <a:cs typeface="+mn-lt"/>
              </a:rPr>
              <a:t>(:</a:t>
            </a:r>
            <a:r>
              <a:rPr lang="it-IT" sz="1900" b="1" err="1">
                <a:ea typeface="+mn-lt"/>
                <a:cs typeface="+mn-lt"/>
              </a:rPr>
              <a:t>object</a:t>
            </a:r>
            <a:r>
              <a:rPr lang="it-IT" sz="1900" dirty="0">
                <a:ea typeface="+mn-lt"/>
                <a:cs typeface="+mn-lt"/>
              </a:rPr>
              <a:t>, definisce i nomi degli oggetti</a:t>
            </a:r>
            <a:endParaRPr lang="it-IT" sz="1900"/>
          </a:p>
          <a:p>
            <a:pPr lvl="1">
              <a:buClr>
                <a:srgbClr val="1287C3"/>
              </a:buClr>
            </a:pPr>
            <a:r>
              <a:rPr lang="it-IT" sz="1900" b="1" dirty="0">
                <a:ea typeface="+mn-lt"/>
                <a:cs typeface="+mn-lt"/>
              </a:rPr>
              <a:t>(:</a:t>
            </a:r>
            <a:r>
              <a:rPr lang="it-IT" sz="1900" b="1" dirty="0" err="1">
                <a:ea typeface="+mn-lt"/>
                <a:cs typeface="+mn-lt"/>
              </a:rPr>
              <a:t>init</a:t>
            </a:r>
            <a:r>
              <a:rPr lang="it-IT" sz="1900" dirty="0">
                <a:ea typeface="+mn-lt"/>
                <a:cs typeface="+mn-lt"/>
              </a:rPr>
              <a:t>, definisce il punto di partenza del problema, inizializzando predicati e funzioni</a:t>
            </a:r>
            <a:endParaRPr lang="it-IT" sz="1900"/>
          </a:p>
          <a:p>
            <a:pPr lvl="1">
              <a:buClr>
                <a:srgbClr val="1287C3"/>
              </a:buClr>
            </a:pPr>
            <a:r>
              <a:rPr lang="it-IT" sz="1900" b="1" dirty="0">
                <a:ea typeface="+mn-lt"/>
                <a:cs typeface="+mn-lt"/>
              </a:rPr>
              <a:t>(: goal</a:t>
            </a:r>
            <a:r>
              <a:rPr lang="it-IT" sz="1900" dirty="0">
                <a:ea typeface="+mn-lt"/>
                <a:cs typeface="+mn-lt"/>
              </a:rPr>
              <a:t>, indica i predicati che devono essere soddisfatti per raggiungere la soluzione</a:t>
            </a:r>
            <a:endParaRPr lang="it-IT" sz="1900"/>
          </a:p>
          <a:p>
            <a:pPr>
              <a:buClr>
                <a:srgbClr val="1287C3"/>
              </a:buClr>
            </a:pPr>
            <a:endParaRPr lang="it-IT" dirty="0"/>
          </a:p>
        </p:txBody>
      </p:sp>
    </p:spTree>
    <p:extLst>
      <p:ext uri="{BB962C8B-B14F-4D97-AF65-F5344CB8AC3E}">
        <p14:creationId xmlns:p14="http://schemas.microsoft.com/office/powerpoint/2010/main" val="2897202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2B76A2A-1C54-4323-4B6E-EFEEBBA0E0D4}"/>
              </a:ext>
            </a:extLst>
          </p:cNvPr>
          <p:cNvSpPr>
            <a:spLocks noGrp="1"/>
          </p:cNvSpPr>
          <p:nvPr>
            <p:ph type="title"/>
          </p:nvPr>
        </p:nvSpPr>
        <p:spPr>
          <a:xfrm>
            <a:off x="1089200" y="-123237"/>
            <a:ext cx="10018713" cy="1752599"/>
          </a:xfrm>
        </p:spPr>
        <p:txBody>
          <a:bodyPr/>
          <a:lstStyle/>
          <a:p>
            <a:r>
              <a:rPr lang="it-IT" sz="2100" b="1" dirty="0">
                <a:solidFill>
                  <a:schemeClr val="accent2">
                    <a:lumMod val="50000"/>
                  </a:schemeClr>
                </a:solidFill>
                <a:latin typeface="Corbel"/>
                <a:cs typeface="Arial"/>
              </a:rPr>
              <a:t>L’inizializzazione</a:t>
            </a:r>
            <a:r>
              <a:rPr lang="it-IT" sz="2100" dirty="0">
                <a:solidFill>
                  <a:srgbClr val="0070C0"/>
                </a:solidFill>
                <a:latin typeface="Corbel"/>
                <a:cs typeface="Arial"/>
              </a:rPr>
              <a:t> </a:t>
            </a:r>
            <a:r>
              <a:rPr lang="it-IT" sz="1900" dirty="0">
                <a:latin typeface="Corbel"/>
                <a:cs typeface="Arial"/>
              </a:rPr>
              <a:t>(:</a:t>
            </a:r>
            <a:r>
              <a:rPr lang="it-IT" sz="1900" err="1">
                <a:latin typeface="Corbel"/>
                <a:cs typeface="Arial"/>
              </a:rPr>
              <a:t>init</a:t>
            </a:r>
            <a:r>
              <a:rPr lang="it-IT" sz="1900" dirty="0">
                <a:latin typeface="Corbel"/>
                <a:cs typeface="Arial"/>
              </a:rPr>
              <a:t> si può suddividere in sette parti fondamentali:</a:t>
            </a:r>
            <a:r>
              <a:rPr lang="it-IT" sz="1900" dirty="0">
                <a:cs typeface="Arial"/>
              </a:rPr>
              <a:t> </a:t>
            </a:r>
            <a:endParaRPr lang="it-IT" sz="1900" dirty="0"/>
          </a:p>
        </p:txBody>
      </p:sp>
      <p:pic>
        <p:nvPicPr>
          <p:cNvPr id="6" name="Immagine 5" descr="Immagine che contiene Carattere, testo, schermata, Elementi grafici&#10;&#10;Descrizione generata automaticamente">
            <a:extLst>
              <a:ext uri="{FF2B5EF4-FFF2-40B4-BE49-F238E27FC236}">
                <a16:creationId xmlns:a16="http://schemas.microsoft.com/office/drawing/2014/main" id="{13CC481D-89D4-21BF-1FB3-A7A09058A629}"/>
              </a:ext>
            </a:extLst>
          </p:cNvPr>
          <p:cNvPicPr>
            <a:picLocks noChangeAspect="1"/>
          </p:cNvPicPr>
          <p:nvPr/>
        </p:nvPicPr>
        <p:blipFill>
          <a:blip r:embed="rId2"/>
          <a:stretch>
            <a:fillRect/>
          </a:stretch>
        </p:blipFill>
        <p:spPr>
          <a:xfrm>
            <a:off x="4724401" y="2034768"/>
            <a:ext cx="2743200" cy="1095133"/>
          </a:xfrm>
          <a:prstGeom prst="rect">
            <a:avLst/>
          </a:prstGeom>
        </p:spPr>
      </p:pic>
      <p:sp>
        <p:nvSpPr>
          <p:cNvPr id="7" name="CasellaDiTesto 6">
            <a:extLst>
              <a:ext uri="{FF2B5EF4-FFF2-40B4-BE49-F238E27FC236}">
                <a16:creationId xmlns:a16="http://schemas.microsoft.com/office/drawing/2014/main" id="{4E498359-0292-2072-1134-996169EDAEE6}"/>
              </a:ext>
            </a:extLst>
          </p:cNvPr>
          <p:cNvSpPr txBox="1"/>
          <p:nvPr/>
        </p:nvSpPr>
        <p:spPr>
          <a:xfrm>
            <a:off x="2921471" y="3527778"/>
            <a:ext cx="6361758"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it-IT" sz="1900" dirty="0"/>
              <a:t>Collocazione delle vetture nella prima fila di parcheggi:</a:t>
            </a:r>
          </a:p>
        </p:txBody>
      </p:sp>
      <p:sp>
        <p:nvSpPr>
          <p:cNvPr id="15" name="CasellaDiTesto 14">
            <a:extLst>
              <a:ext uri="{FF2B5EF4-FFF2-40B4-BE49-F238E27FC236}">
                <a16:creationId xmlns:a16="http://schemas.microsoft.com/office/drawing/2014/main" id="{1EEE7ACD-5D70-D851-CB0C-40EF45814D7E}"/>
              </a:ext>
            </a:extLst>
          </p:cNvPr>
          <p:cNvSpPr txBox="1"/>
          <p:nvPr/>
        </p:nvSpPr>
        <p:spPr>
          <a:xfrm>
            <a:off x="1693332" y="1270000"/>
            <a:ext cx="10011834"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900" dirty="0"/>
              <a:t>Numero massimo delle vetture per ciascuna fila di parcheggi (sfruttiamo la funzione </a:t>
            </a:r>
            <a:r>
              <a:rPr lang="it-IT" sz="1900" dirty="0" err="1"/>
              <a:t>carCounter</a:t>
            </a:r>
            <a:r>
              <a:rPr lang="it-IT" sz="1900" dirty="0"/>
              <a:t>):</a:t>
            </a:r>
          </a:p>
        </p:txBody>
      </p:sp>
      <p:pic>
        <p:nvPicPr>
          <p:cNvPr id="16" name="Immagine 15" descr="Immagine che contiene Carattere, testo, Elementi grafici, schermata&#10;&#10;Descrizione generata automaticamente">
            <a:extLst>
              <a:ext uri="{FF2B5EF4-FFF2-40B4-BE49-F238E27FC236}">
                <a16:creationId xmlns:a16="http://schemas.microsoft.com/office/drawing/2014/main" id="{724BEDBD-44BD-E038-772B-DC1FC680E1DD}"/>
              </a:ext>
            </a:extLst>
          </p:cNvPr>
          <p:cNvPicPr>
            <a:picLocks noChangeAspect="1"/>
          </p:cNvPicPr>
          <p:nvPr/>
        </p:nvPicPr>
        <p:blipFill>
          <a:blip r:embed="rId3"/>
          <a:stretch>
            <a:fillRect/>
          </a:stretch>
        </p:blipFill>
        <p:spPr>
          <a:xfrm>
            <a:off x="4721578" y="4275262"/>
            <a:ext cx="2743200" cy="1204957"/>
          </a:xfrm>
          <a:prstGeom prst="rect">
            <a:avLst/>
          </a:prstGeom>
        </p:spPr>
      </p:pic>
    </p:spTree>
    <p:extLst>
      <p:ext uri="{BB962C8B-B14F-4D97-AF65-F5344CB8AC3E}">
        <p14:creationId xmlns:p14="http://schemas.microsoft.com/office/powerpoint/2010/main" val="3179259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1">
            <a:extLst>
              <a:ext uri="{FF2B5EF4-FFF2-40B4-BE49-F238E27FC236}">
                <a16:creationId xmlns:a16="http://schemas.microsoft.com/office/drawing/2014/main" id="{E04007CC-6062-EB9C-0B2B-18F87EABB429}"/>
              </a:ext>
            </a:extLst>
          </p:cNvPr>
          <p:cNvSpPr txBox="1"/>
          <p:nvPr/>
        </p:nvSpPr>
        <p:spPr>
          <a:xfrm>
            <a:off x="1703039" y="701942"/>
            <a:ext cx="9415873" cy="38472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t-IT" sz="1900" dirty="0"/>
              <a:t>Definizione della posizione delle vetture collocate dietro alle vetture poste in file antecedenti:</a:t>
            </a:r>
          </a:p>
        </p:txBody>
      </p:sp>
      <p:sp>
        <p:nvSpPr>
          <p:cNvPr id="5" name="CasellaDiTesto 1">
            <a:extLst>
              <a:ext uri="{FF2B5EF4-FFF2-40B4-BE49-F238E27FC236}">
                <a16:creationId xmlns:a16="http://schemas.microsoft.com/office/drawing/2014/main" id="{03CCD8CA-DC0D-873C-6ABA-CA37B24B4660}"/>
              </a:ext>
            </a:extLst>
          </p:cNvPr>
          <p:cNvSpPr txBox="1"/>
          <p:nvPr/>
        </p:nvSpPr>
        <p:spPr>
          <a:xfrm>
            <a:off x="1704748" y="3240566"/>
            <a:ext cx="9423869" cy="67710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t-IT" sz="1900" dirty="0"/>
              <a:t>Definizione delle vetture che hanno la possibilità di muoversi liberamente poiché non hanno vetture alle loro spalle:</a:t>
            </a:r>
          </a:p>
        </p:txBody>
      </p:sp>
      <p:pic>
        <p:nvPicPr>
          <p:cNvPr id="9" name="Immagine 8" descr="Immagine che contiene Carattere, testo, schermata, Elementi grafici&#10;&#10;Descrizione generata automaticamente">
            <a:extLst>
              <a:ext uri="{FF2B5EF4-FFF2-40B4-BE49-F238E27FC236}">
                <a16:creationId xmlns:a16="http://schemas.microsoft.com/office/drawing/2014/main" id="{5BD9B114-CCEC-50AC-92C2-9D1EF524F99D}"/>
              </a:ext>
            </a:extLst>
          </p:cNvPr>
          <p:cNvPicPr>
            <a:picLocks noChangeAspect="1"/>
          </p:cNvPicPr>
          <p:nvPr/>
        </p:nvPicPr>
        <p:blipFill>
          <a:blip r:embed="rId2"/>
          <a:stretch>
            <a:fillRect/>
          </a:stretch>
        </p:blipFill>
        <p:spPr>
          <a:xfrm>
            <a:off x="5047075" y="1376176"/>
            <a:ext cx="2743200" cy="1482436"/>
          </a:xfrm>
          <a:prstGeom prst="rect">
            <a:avLst/>
          </a:prstGeom>
        </p:spPr>
      </p:pic>
      <p:pic>
        <p:nvPicPr>
          <p:cNvPr id="10" name="Immagine 9" descr="Immagine che contiene Carattere, schermata, Elementi grafici, testo&#10;&#10;Descrizione generata automaticamente">
            <a:extLst>
              <a:ext uri="{FF2B5EF4-FFF2-40B4-BE49-F238E27FC236}">
                <a16:creationId xmlns:a16="http://schemas.microsoft.com/office/drawing/2014/main" id="{DECA38D2-AFC8-5F0B-FD15-3BF3B20591B2}"/>
              </a:ext>
            </a:extLst>
          </p:cNvPr>
          <p:cNvPicPr>
            <a:picLocks noChangeAspect="1"/>
          </p:cNvPicPr>
          <p:nvPr/>
        </p:nvPicPr>
        <p:blipFill>
          <a:blip r:embed="rId3"/>
          <a:stretch>
            <a:fillRect/>
          </a:stretch>
        </p:blipFill>
        <p:spPr>
          <a:xfrm>
            <a:off x="5041900" y="4126620"/>
            <a:ext cx="2743200" cy="1785405"/>
          </a:xfrm>
          <a:prstGeom prst="rect">
            <a:avLst/>
          </a:prstGeom>
        </p:spPr>
      </p:pic>
    </p:spTree>
    <p:extLst>
      <p:ext uri="{BB962C8B-B14F-4D97-AF65-F5344CB8AC3E}">
        <p14:creationId xmlns:p14="http://schemas.microsoft.com/office/powerpoint/2010/main" val="2247653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1">
            <a:extLst>
              <a:ext uri="{FF2B5EF4-FFF2-40B4-BE49-F238E27FC236}">
                <a16:creationId xmlns:a16="http://schemas.microsoft.com/office/drawing/2014/main" id="{0C7EE99C-02BD-B977-3D4D-2B02E51FBE10}"/>
              </a:ext>
            </a:extLst>
          </p:cNvPr>
          <p:cNvSpPr txBox="1"/>
          <p:nvPr/>
        </p:nvSpPr>
        <p:spPr>
          <a:xfrm>
            <a:off x="3142073" y="348074"/>
            <a:ext cx="6619051" cy="7232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20000"/>
              </a:spcBef>
              <a:spcAft>
                <a:spcPts val="600"/>
              </a:spcAft>
            </a:pPr>
            <a:r>
              <a:rPr lang="it-IT" sz="1900" dirty="0"/>
              <a:t>Definizione dei parcheggi temporanei che risultano essere liberi:</a:t>
            </a:r>
            <a:endParaRPr lang="en-US" sz="1900"/>
          </a:p>
          <a:p>
            <a:pPr algn="ctr"/>
            <a:endParaRPr lang="it-IT" sz="1700" dirty="0"/>
          </a:p>
        </p:txBody>
      </p:sp>
      <p:sp>
        <p:nvSpPr>
          <p:cNvPr id="5" name="CasellaDiTesto 1">
            <a:extLst>
              <a:ext uri="{FF2B5EF4-FFF2-40B4-BE49-F238E27FC236}">
                <a16:creationId xmlns:a16="http://schemas.microsoft.com/office/drawing/2014/main" id="{B5EBE7B9-78F6-E9D7-32BF-4C92920F2819}"/>
              </a:ext>
            </a:extLst>
          </p:cNvPr>
          <p:cNvSpPr txBox="1"/>
          <p:nvPr/>
        </p:nvSpPr>
        <p:spPr>
          <a:xfrm>
            <a:off x="3402658" y="2257777"/>
            <a:ext cx="6097880" cy="384721"/>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t-IT" sz="1900" dirty="0"/>
              <a:t>Collocazione delle vetture all'interno delle file di parcheggi:</a:t>
            </a:r>
          </a:p>
        </p:txBody>
      </p:sp>
      <p:sp>
        <p:nvSpPr>
          <p:cNvPr id="6" name="CasellaDiTesto 1">
            <a:extLst>
              <a:ext uri="{FF2B5EF4-FFF2-40B4-BE49-F238E27FC236}">
                <a16:creationId xmlns:a16="http://schemas.microsoft.com/office/drawing/2014/main" id="{E190F707-57FE-585E-10BC-64EF9E6D9827}"/>
              </a:ext>
            </a:extLst>
          </p:cNvPr>
          <p:cNvSpPr txBox="1"/>
          <p:nvPr/>
        </p:nvSpPr>
        <p:spPr>
          <a:xfrm>
            <a:off x="988248" y="4261555"/>
            <a:ext cx="10936109" cy="67710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it-IT" sz="1900" dirty="0"/>
              <a:t>Collocazione dei parcheggi della prima fila all'interno delle diverse file di parcheggi (ogni parcheggio della prima fila orizzontale definisce la disposizione verticale delle vetture e la suddivisione verticale in file):</a:t>
            </a:r>
          </a:p>
        </p:txBody>
      </p:sp>
      <p:pic>
        <p:nvPicPr>
          <p:cNvPr id="7" name="Immagine 6" descr="Immagine che contiene Carattere, testo, schermata, Elementi grafici&#10;&#10;Descrizione generata automaticamente">
            <a:extLst>
              <a:ext uri="{FF2B5EF4-FFF2-40B4-BE49-F238E27FC236}">
                <a16:creationId xmlns:a16="http://schemas.microsoft.com/office/drawing/2014/main" id="{0815F2A4-E371-FEB9-CB70-A56C42FDE777}"/>
              </a:ext>
            </a:extLst>
          </p:cNvPr>
          <p:cNvPicPr>
            <a:picLocks noChangeAspect="1"/>
          </p:cNvPicPr>
          <p:nvPr/>
        </p:nvPicPr>
        <p:blipFill>
          <a:blip r:embed="rId2"/>
          <a:stretch>
            <a:fillRect/>
          </a:stretch>
        </p:blipFill>
        <p:spPr>
          <a:xfrm>
            <a:off x="5230519" y="839337"/>
            <a:ext cx="2442163" cy="1268667"/>
          </a:xfrm>
          <a:prstGeom prst="rect">
            <a:avLst/>
          </a:prstGeom>
        </p:spPr>
      </p:pic>
      <p:pic>
        <p:nvPicPr>
          <p:cNvPr id="8" name="Immagine 7" descr="Immagine che contiene testo, Carattere, Elementi grafici, schermata&#10;&#10;Descrizione generata automaticamente">
            <a:extLst>
              <a:ext uri="{FF2B5EF4-FFF2-40B4-BE49-F238E27FC236}">
                <a16:creationId xmlns:a16="http://schemas.microsoft.com/office/drawing/2014/main" id="{4EE6DC14-3D76-4519-2FEE-561408EE6B2C}"/>
              </a:ext>
            </a:extLst>
          </p:cNvPr>
          <p:cNvPicPr>
            <a:picLocks noChangeAspect="1"/>
          </p:cNvPicPr>
          <p:nvPr/>
        </p:nvPicPr>
        <p:blipFill>
          <a:blip r:embed="rId3"/>
          <a:stretch>
            <a:fillRect/>
          </a:stretch>
        </p:blipFill>
        <p:spPr>
          <a:xfrm>
            <a:off x="5230519" y="2782706"/>
            <a:ext cx="2442163" cy="1308582"/>
          </a:xfrm>
          <a:prstGeom prst="rect">
            <a:avLst/>
          </a:prstGeom>
        </p:spPr>
      </p:pic>
      <p:pic>
        <p:nvPicPr>
          <p:cNvPr id="9" name="Immagine 8" descr="Immagine che contiene Carattere, testo, schermata, Elementi grafici&#10;&#10;Descrizione generata automaticamente">
            <a:extLst>
              <a:ext uri="{FF2B5EF4-FFF2-40B4-BE49-F238E27FC236}">
                <a16:creationId xmlns:a16="http://schemas.microsoft.com/office/drawing/2014/main" id="{8B1E1C56-C7EB-5F78-52CB-A3DBEB7FA451}"/>
              </a:ext>
            </a:extLst>
          </p:cNvPr>
          <p:cNvPicPr>
            <a:picLocks noChangeAspect="1"/>
          </p:cNvPicPr>
          <p:nvPr/>
        </p:nvPicPr>
        <p:blipFill>
          <a:blip r:embed="rId4"/>
          <a:stretch>
            <a:fillRect/>
          </a:stretch>
        </p:blipFill>
        <p:spPr>
          <a:xfrm>
            <a:off x="5080000" y="5085254"/>
            <a:ext cx="2743200" cy="1279248"/>
          </a:xfrm>
          <a:prstGeom prst="rect">
            <a:avLst/>
          </a:prstGeom>
        </p:spPr>
      </p:pic>
    </p:spTree>
    <p:extLst>
      <p:ext uri="{BB962C8B-B14F-4D97-AF65-F5344CB8AC3E}">
        <p14:creationId xmlns:p14="http://schemas.microsoft.com/office/powerpoint/2010/main" val="2462785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8EB4CA-6F06-77A4-21D7-7D861E6CF413}"/>
              </a:ext>
            </a:extLst>
          </p:cNvPr>
          <p:cNvSpPr>
            <a:spLocks noGrp="1"/>
          </p:cNvSpPr>
          <p:nvPr>
            <p:ph type="title"/>
          </p:nvPr>
        </p:nvSpPr>
        <p:spPr>
          <a:xfrm>
            <a:off x="1484311" y="305928"/>
            <a:ext cx="10018713" cy="1752599"/>
          </a:xfrm>
        </p:spPr>
        <p:txBody>
          <a:bodyPr/>
          <a:lstStyle/>
          <a:p>
            <a:pPr algn="l"/>
            <a:r>
              <a:rPr lang="it-IT" dirty="0">
                <a:solidFill>
                  <a:srgbClr val="0070C0"/>
                </a:solidFill>
              </a:rPr>
              <a:t>PLANNING E TESTING</a:t>
            </a:r>
            <a:endParaRPr lang="it-IT" dirty="0"/>
          </a:p>
        </p:txBody>
      </p:sp>
      <p:sp>
        <p:nvSpPr>
          <p:cNvPr id="6" name="CasellaDiTesto 5">
            <a:extLst>
              <a:ext uri="{FF2B5EF4-FFF2-40B4-BE49-F238E27FC236}">
                <a16:creationId xmlns:a16="http://schemas.microsoft.com/office/drawing/2014/main" id="{FE0A890F-E479-2255-450D-4CFDA8D1998B}"/>
              </a:ext>
            </a:extLst>
          </p:cNvPr>
          <p:cNvSpPr txBox="1"/>
          <p:nvPr/>
        </p:nvSpPr>
        <p:spPr>
          <a:xfrm>
            <a:off x="1484311" y="1439636"/>
            <a:ext cx="10389219" cy="39087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1700" dirty="0"/>
              <a:t>Basandosi sul controllo delle funzioni, è necessario utilizzare un planner numerico. </a:t>
            </a:r>
          </a:p>
          <a:p>
            <a:r>
              <a:rPr lang="it-IT" sz="1700" dirty="0"/>
              <a:t>Utilizzando come base ENHSP, sono stati svolti dei test su istanze di diversa dimensione.</a:t>
            </a:r>
          </a:p>
          <a:p>
            <a:endParaRPr lang="it-IT" sz="1700" dirty="0"/>
          </a:p>
          <a:p>
            <a:r>
              <a:rPr lang="it-IT" sz="1700" b="1" dirty="0">
                <a:solidFill>
                  <a:schemeClr val="accent2">
                    <a:lumMod val="50000"/>
                  </a:schemeClr>
                </a:solidFill>
              </a:rPr>
              <a:t>TEST:</a:t>
            </a:r>
          </a:p>
          <a:p>
            <a:pPr marL="342900" indent="-342900">
              <a:buFont typeface="Arial" panose="020B0604020202020204" pitchFamily="34" charset="0"/>
              <a:buChar char="•"/>
            </a:pPr>
            <a:r>
              <a:rPr lang="it-IT" sz="1700" dirty="0"/>
              <a:t>Parcheggio 2x2:</a:t>
            </a:r>
          </a:p>
          <a:p>
            <a:endParaRPr lang="it-IT" sz="1900" dirty="0"/>
          </a:p>
          <a:p>
            <a:endParaRPr lang="it-IT" sz="1900" dirty="0">
              <a:ea typeface="+mn-lt"/>
              <a:cs typeface="+mn-lt"/>
            </a:endParaRPr>
          </a:p>
          <a:p>
            <a:endParaRPr lang="it-IT" sz="1900" dirty="0">
              <a:ea typeface="+mn-lt"/>
              <a:cs typeface="+mn-lt"/>
            </a:endParaRPr>
          </a:p>
          <a:p>
            <a:endParaRPr lang="it-IT" sz="1900" dirty="0"/>
          </a:p>
          <a:p>
            <a:endParaRPr lang="it-IT" sz="1900" dirty="0"/>
          </a:p>
          <a:p>
            <a:pPr marL="285750" indent="-285750">
              <a:buFont typeface="Arial" panose="020B0604020202020204" pitchFamily="34" charset="0"/>
              <a:buChar char="•"/>
            </a:pPr>
            <a:r>
              <a:rPr lang="it-IT" sz="1700" dirty="0"/>
              <a:t>Parcheggio 3x2:</a:t>
            </a:r>
          </a:p>
          <a:p>
            <a:pPr marL="285750" indent="-285750">
              <a:buFont typeface="Arial" panose="020B0604020202020204" pitchFamily="34" charset="0"/>
              <a:buChar char="•"/>
            </a:pPr>
            <a:endParaRPr lang="it-IT" sz="1700" dirty="0"/>
          </a:p>
          <a:p>
            <a:pPr marL="285750" indent="-285750">
              <a:buFont typeface="Arial" panose="020B0604020202020204" pitchFamily="34" charset="0"/>
              <a:buChar char="•"/>
            </a:pPr>
            <a:endParaRPr lang="it-IT" sz="1700" dirty="0"/>
          </a:p>
          <a:p>
            <a:endParaRPr lang="it-IT" sz="1700" dirty="0"/>
          </a:p>
        </p:txBody>
      </p:sp>
      <p:sp>
        <p:nvSpPr>
          <p:cNvPr id="7" name="Rettangolo 6">
            <a:extLst>
              <a:ext uri="{FF2B5EF4-FFF2-40B4-BE49-F238E27FC236}">
                <a16:creationId xmlns:a16="http://schemas.microsoft.com/office/drawing/2014/main" id="{807F8E41-0322-DD64-88B3-E03A6F998F31}"/>
              </a:ext>
            </a:extLst>
          </p:cNvPr>
          <p:cNvSpPr/>
          <p:nvPr/>
        </p:nvSpPr>
        <p:spPr>
          <a:xfrm>
            <a:off x="1856679" y="301301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11" name="Rettangolo 10">
            <a:extLst>
              <a:ext uri="{FF2B5EF4-FFF2-40B4-BE49-F238E27FC236}">
                <a16:creationId xmlns:a16="http://schemas.microsoft.com/office/drawing/2014/main" id="{8658DA0B-2C84-037C-B64D-970D6787EFD8}"/>
              </a:ext>
            </a:extLst>
          </p:cNvPr>
          <p:cNvSpPr/>
          <p:nvPr/>
        </p:nvSpPr>
        <p:spPr>
          <a:xfrm>
            <a:off x="2417956" y="301301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12" name="Rettangolo 11">
            <a:extLst>
              <a:ext uri="{FF2B5EF4-FFF2-40B4-BE49-F238E27FC236}">
                <a16:creationId xmlns:a16="http://schemas.microsoft.com/office/drawing/2014/main" id="{664B877E-8266-0F9E-53D5-A4B829FD57A5}"/>
              </a:ext>
            </a:extLst>
          </p:cNvPr>
          <p:cNvSpPr/>
          <p:nvPr/>
        </p:nvSpPr>
        <p:spPr>
          <a:xfrm>
            <a:off x="1856679" y="353712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13" name="Rettangolo 12">
            <a:extLst>
              <a:ext uri="{FF2B5EF4-FFF2-40B4-BE49-F238E27FC236}">
                <a16:creationId xmlns:a16="http://schemas.microsoft.com/office/drawing/2014/main" id="{F80CF101-6A90-4991-21F2-514786AADAAE}"/>
              </a:ext>
            </a:extLst>
          </p:cNvPr>
          <p:cNvSpPr/>
          <p:nvPr/>
        </p:nvSpPr>
        <p:spPr>
          <a:xfrm>
            <a:off x="2417956" y="353712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14" name="Freccia a destra 13">
            <a:extLst>
              <a:ext uri="{FF2B5EF4-FFF2-40B4-BE49-F238E27FC236}">
                <a16:creationId xmlns:a16="http://schemas.microsoft.com/office/drawing/2014/main" id="{407171D9-7611-E781-EB77-BFCD219B81EB}"/>
              </a:ext>
            </a:extLst>
          </p:cNvPr>
          <p:cNvSpPr/>
          <p:nvPr/>
        </p:nvSpPr>
        <p:spPr>
          <a:xfrm>
            <a:off x="3228279" y="3254625"/>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Rettangolo 14">
            <a:extLst>
              <a:ext uri="{FF2B5EF4-FFF2-40B4-BE49-F238E27FC236}">
                <a16:creationId xmlns:a16="http://schemas.microsoft.com/office/drawing/2014/main" id="{770B8393-A465-FDE7-D015-F53757D2C820}"/>
              </a:ext>
            </a:extLst>
          </p:cNvPr>
          <p:cNvSpPr/>
          <p:nvPr/>
        </p:nvSpPr>
        <p:spPr>
          <a:xfrm>
            <a:off x="4562709" y="300557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16" name="Rettangolo 15">
            <a:extLst>
              <a:ext uri="{FF2B5EF4-FFF2-40B4-BE49-F238E27FC236}">
                <a16:creationId xmlns:a16="http://schemas.microsoft.com/office/drawing/2014/main" id="{4CA5368C-55CA-17A6-E4AE-028D2CA09AB5}"/>
              </a:ext>
            </a:extLst>
          </p:cNvPr>
          <p:cNvSpPr/>
          <p:nvPr/>
        </p:nvSpPr>
        <p:spPr>
          <a:xfrm>
            <a:off x="5123986" y="300557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17" name="Rettangolo 16">
            <a:extLst>
              <a:ext uri="{FF2B5EF4-FFF2-40B4-BE49-F238E27FC236}">
                <a16:creationId xmlns:a16="http://schemas.microsoft.com/office/drawing/2014/main" id="{8958A9BE-19EE-10FF-9314-5BA4EA6ADB39}"/>
              </a:ext>
            </a:extLst>
          </p:cNvPr>
          <p:cNvSpPr/>
          <p:nvPr/>
        </p:nvSpPr>
        <p:spPr>
          <a:xfrm>
            <a:off x="4562709" y="352968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18" name="Rettangolo 17">
            <a:extLst>
              <a:ext uri="{FF2B5EF4-FFF2-40B4-BE49-F238E27FC236}">
                <a16:creationId xmlns:a16="http://schemas.microsoft.com/office/drawing/2014/main" id="{4FD316CE-EDD4-2A09-C5D9-C527A088123A}"/>
              </a:ext>
            </a:extLst>
          </p:cNvPr>
          <p:cNvSpPr/>
          <p:nvPr/>
        </p:nvSpPr>
        <p:spPr>
          <a:xfrm>
            <a:off x="5123986" y="352968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19" name="CasellaDiTesto 18">
            <a:extLst>
              <a:ext uri="{FF2B5EF4-FFF2-40B4-BE49-F238E27FC236}">
                <a16:creationId xmlns:a16="http://schemas.microsoft.com/office/drawing/2014/main" id="{2A28D706-D28C-4EDA-D3F4-AADB24FFD5C0}"/>
              </a:ext>
            </a:extLst>
          </p:cNvPr>
          <p:cNvSpPr txBox="1"/>
          <p:nvPr/>
        </p:nvSpPr>
        <p:spPr>
          <a:xfrm>
            <a:off x="6258894" y="3062080"/>
            <a:ext cx="5118410"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5 azioni, 1.3 secondi</a:t>
            </a:r>
          </a:p>
          <a:p>
            <a:pPr marL="285750" indent="-285750">
              <a:buFont typeface="Arial" panose="020B0604020202020204" pitchFamily="34" charset="0"/>
              <a:buChar char="•"/>
            </a:pPr>
            <a:r>
              <a:rPr lang="it-IT" sz="1700" dirty="0"/>
              <a:t>Soluzione sub-ottima:	5 azioni, 1.3 secondi</a:t>
            </a:r>
          </a:p>
        </p:txBody>
      </p:sp>
      <p:sp>
        <p:nvSpPr>
          <p:cNvPr id="25" name="Rettangolo 24">
            <a:extLst>
              <a:ext uri="{FF2B5EF4-FFF2-40B4-BE49-F238E27FC236}">
                <a16:creationId xmlns:a16="http://schemas.microsoft.com/office/drawing/2014/main" id="{194B02B5-4DFD-5CCB-B3DB-DC7E35E87AFC}"/>
              </a:ext>
            </a:extLst>
          </p:cNvPr>
          <p:cNvSpPr/>
          <p:nvPr/>
        </p:nvSpPr>
        <p:spPr>
          <a:xfrm>
            <a:off x="1295402" y="467374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26" name="Rettangolo 25">
            <a:extLst>
              <a:ext uri="{FF2B5EF4-FFF2-40B4-BE49-F238E27FC236}">
                <a16:creationId xmlns:a16="http://schemas.microsoft.com/office/drawing/2014/main" id="{3D9BD88B-3BE9-6E5F-A12B-9D97D2669B8F}"/>
              </a:ext>
            </a:extLst>
          </p:cNvPr>
          <p:cNvSpPr/>
          <p:nvPr/>
        </p:nvSpPr>
        <p:spPr>
          <a:xfrm>
            <a:off x="1856679" y="467374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27" name="Rettangolo 26">
            <a:extLst>
              <a:ext uri="{FF2B5EF4-FFF2-40B4-BE49-F238E27FC236}">
                <a16:creationId xmlns:a16="http://schemas.microsoft.com/office/drawing/2014/main" id="{D3ED52F7-A4EB-B86E-7D74-E0CB7B0FE940}"/>
              </a:ext>
            </a:extLst>
          </p:cNvPr>
          <p:cNvSpPr/>
          <p:nvPr/>
        </p:nvSpPr>
        <p:spPr>
          <a:xfrm>
            <a:off x="1295402" y="519785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28" name="Rettangolo 27">
            <a:extLst>
              <a:ext uri="{FF2B5EF4-FFF2-40B4-BE49-F238E27FC236}">
                <a16:creationId xmlns:a16="http://schemas.microsoft.com/office/drawing/2014/main" id="{B28AFA27-084F-E4BB-2506-A0EF9CF31758}"/>
              </a:ext>
            </a:extLst>
          </p:cNvPr>
          <p:cNvSpPr/>
          <p:nvPr/>
        </p:nvSpPr>
        <p:spPr>
          <a:xfrm>
            <a:off x="1856679" y="519785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33" name="Rettangolo 32">
            <a:extLst>
              <a:ext uri="{FF2B5EF4-FFF2-40B4-BE49-F238E27FC236}">
                <a16:creationId xmlns:a16="http://schemas.microsoft.com/office/drawing/2014/main" id="{86B00C6E-6BED-408A-6F15-1D7BC21A9CAA}"/>
              </a:ext>
            </a:extLst>
          </p:cNvPr>
          <p:cNvSpPr/>
          <p:nvPr/>
        </p:nvSpPr>
        <p:spPr>
          <a:xfrm>
            <a:off x="2417956" y="467374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34" name="Rettangolo 33">
            <a:extLst>
              <a:ext uri="{FF2B5EF4-FFF2-40B4-BE49-F238E27FC236}">
                <a16:creationId xmlns:a16="http://schemas.microsoft.com/office/drawing/2014/main" id="{7CE99BEA-02D5-5F2C-02A9-30E3F7BC2F14}"/>
              </a:ext>
            </a:extLst>
          </p:cNvPr>
          <p:cNvSpPr/>
          <p:nvPr/>
        </p:nvSpPr>
        <p:spPr>
          <a:xfrm>
            <a:off x="2417956" y="517581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35" name="Freccia a destra 34">
            <a:extLst>
              <a:ext uri="{FF2B5EF4-FFF2-40B4-BE49-F238E27FC236}">
                <a16:creationId xmlns:a16="http://schemas.microsoft.com/office/drawing/2014/main" id="{C0C354A1-1586-2895-1E02-DEE5555510DB}"/>
              </a:ext>
            </a:extLst>
          </p:cNvPr>
          <p:cNvSpPr/>
          <p:nvPr/>
        </p:nvSpPr>
        <p:spPr>
          <a:xfrm>
            <a:off x="3228279" y="4916288"/>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Rettangolo 41">
            <a:extLst>
              <a:ext uri="{FF2B5EF4-FFF2-40B4-BE49-F238E27FC236}">
                <a16:creationId xmlns:a16="http://schemas.microsoft.com/office/drawing/2014/main" id="{DC65C286-D856-C1F1-D479-F8CE2AFE66E0}"/>
              </a:ext>
            </a:extLst>
          </p:cNvPr>
          <p:cNvSpPr/>
          <p:nvPr/>
        </p:nvSpPr>
        <p:spPr>
          <a:xfrm>
            <a:off x="4557138" y="467374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43" name="Rettangolo 42">
            <a:extLst>
              <a:ext uri="{FF2B5EF4-FFF2-40B4-BE49-F238E27FC236}">
                <a16:creationId xmlns:a16="http://schemas.microsoft.com/office/drawing/2014/main" id="{9464A929-CA42-7DC4-0B6F-211C5E568108}"/>
              </a:ext>
            </a:extLst>
          </p:cNvPr>
          <p:cNvSpPr/>
          <p:nvPr/>
        </p:nvSpPr>
        <p:spPr>
          <a:xfrm>
            <a:off x="5118415" y="467374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44" name="Rettangolo 43">
            <a:extLst>
              <a:ext uri="{FF2B5EF4-FFF2-40B4-BE49-F238E27FC236}">
                <a16:creationId xmlns:a16="http://schemas.microsoft.com/office/drawing/2014/main" id="{C0F54772-E882-6377-FC96-F9B168E5BF1D}"/>
              </a:ext>
            </a:extLst>
          </p:cNvPr>
          <p:cNvSpPr/>
          <p:nvPr/>
        </p:nvSpPr>
        <p:spPr>
          <a:xfrm>
            <a:off x="4557138" y="519785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45" name="Rettangolo 44">
            <a:extLst>
              <a:ext uri="{FF2B5EF4-FFF2-40B4-BE49-F238E27FC236}">
                <a16:creationId xmlns:a16="http://schemas.microsoft.com/office/drawing/2014/main" id="{B61CA0E9-0E83-BCB3-4C13-B734CD871A89}"/>
              </a:ext>
            </a:extLst>
          </p:cNvPr>
          <p:cNvSpPr/>
          <p:nvPr/>
        </p:nvSpPr>
        <p:spPr>
          <a:xfrm>
            <a:off x="5118415" y="519785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46" name="Rettangolo 45">
            <a:extLst>
              <a:ext uri="{FF2B5EF4-FFF2-40B4-BE49-F238E27FC236}">
                <a16:creationId xmlns:a16="http://schemas.microsoft.com/office/drawing/2014/main" id="{B6D9EDC8-32B9-F2A4-7043-745612B33FCA}"/>
              </a:ext>
            </a:extLst>
          </p:cNvPr>
          <p:cNvSpPr/>
          <p:nvPr/>
        </p:nvSpPr>
        <p:spPr>
          <a:xfrm>
            <a:off x="5679692" y="46737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47" name="Rettangolo 46">
            <a:extLst>
              <a:ext uri="{FF2B5EF4-FFF2-40B4-BE49-F238E27FC236}">
                <a16:creationId xmlns:a16="http://schemas.microsoft.com/office/drawing/2014/main" id="{CCE3BF58-0C53-58F0-F1A8-A224578E04AA}"/>
              </a:ext>
            </a:extLst>
          </p:cNvPr>
          <p:cNvSpPr/>
          <p:nvPr/>
        </p:nvSpPr>
        <p:spPr>
          <a:xfrm>
            <a:off x="5679692" y="5175810"/>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48" name="CasellaDiTesto 47">
            <a:extLst>
              <a:ext uri="{FF2B5EF4-FFF2-40B4-BE49-F238E27FC236}">
                <a16:creationId xmlns:a16="http://schemas.microsoft.com/office/drawing/2014/main" id="{8C013CA7-F5CB-C7B3-6E71-D6D20546EE68}"/>
              </a:ext>
            </a:extLst>
          </p:cNvPr>
          <p:cNvSpPr txBox="1"/>
          <p:nvPr/>
        </p:nvSpPr>
        <p:spPr>
          <a:xfrm>
            <a:off x="6258894" y="4786930"/>
            <a:ext cx="5785620"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11 azioni, circa 1 minuto</a:t>
            </a:r>
          </a:p>
          <a:p>
            <a:pPr marL="285750" indent="-285750">
              <a:buFont typeface="Arial" panose="020B0604020202020204" pitchFamily="34" charset="0"/>
              <a:buChar char="•"/>
            </a:pPr>
            <a:r>
              <a:rPr lang="it-IT" sz="1700" dirty="0"/>
              <a:t>Soluzione sub-ottima: 	17 azioni, circa 5.5 secondi</a:t>
            </a:r>
          </a:p>
        </p:txBody>
      </p:sp>
    </p:spTree>
    <p:extLst>
      <p:ext uri="{BB962C8B-B14F-4D97-AF65-F5344CB8AC3E}">
        <p14:creationId xmlns:p14="http://schemas.microsoft.com/office/powerpoint/2010/main" val="3761233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44082960-B5C2-24CC-BE7F-957B6634A576}"/>
              </a:ext>
            </a:extLst>
          </p:cNvPr>
          <p:cNvSpPr/>
          <p:nvPr/>
        </p:nvSpPr>
        <p:spPr>
          <a:xfrm>
            <a:off x="2187500" y="66933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5" name="Rettangolo 4">
            <a:extLst>
              <a:ext uri="{FF2B5EF4-FFF2-40B4-BE49-F238E27FC236}">
                <a16:creationId xmlns:a16="http://schemas.microsoft.com/office/drawing/2014/main" id="{336CE93C-2BE4-A3C5-D72B-DE5FFF491CAD}"/>
              </a:ext>
            </a:extLst>
          </p:cNvPr>
          <p:cNvSpPr/>
          <p:nvPr/>
        </p:nvSpPr>
        <p:spPr>
          <a:xfrm>
            <a:off x="2748777" y="66933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6" name="Rettangolo 5">
            <a:extLst>
              <a:ext uri="{FF2B5EF4-FFF2-40B4-BE49-F238E27FC236}">
                <a16:creationId xmlns:a16="http://schemas.microsoft.com/office/drawing/2014/main" id="{87A7EA97-4964-4876-DAD4-7E2B3A100104}"/>
              </a:ext>
            </a:extLst>
          </p:cNvPr>
          <p:cNvSpPr/>
          <p:nvPr/>
        </p:nvSpPr>
        <p:spPr>
          <a:xfrm>
            <a:off x="2187500" y="119343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7" name="Rettangolo 6">
            <a:extLst>
              <a:ext uri="{FF2B5EF4-FFF2-40B4-BE49-F238E27FC236}">
                <a16:creationId xmlns:a16="http://schemas.microsoft.com/office/drawing/2014/main" id="{FC0374B3-927A-87AF-8991-2874B1399F3F}"/>
              </a:ext>
            </a:extLst>
          </p:cNvPr>
          <p:cNvSpPr/>
          <p:nvPr/>
        </p:nvSpPr>
        <p:spPr>
          <a:xfrm>
            <a:off x="2748777" y="119343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8" name="Rettangolo 7">
            <a:extLst>
              <a:ext uri="{FF2B5EF4-FFF2-40B4-BE49-F238E27FC236}">
                <a16:creationId xmlns:a16="http://schemas.microsoft.com/office/drawing/2014/main" id="{27598F6E-064B-E1B5-0BD5-D61DDF929283}"/>
              </a:ext>
            </a:extLst>
          </p:cNvPr>
          <p:cNvSpPr/>
          <p:nvPr/>
        </p:nvSpPr>
        <p:spPr>
          <a:xfrm>
            <a:off x="2187499" y="17175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9" name="Rettangolo 8">
            <a:extLst>
              <a:ext uri="{FF2B5EF4-FFF2-40B4-BE49-F238E27FC236}">
                <a16:creationId xmlns:a16="http://schemas.microsoft.com/office/drawing/2014/main" id="{74265A36-0E17-E7FC-E7B9-D1AF591C7342}"/>
              </a:ext>
            </a:extLst>
          </p:cNvPr>
          <p:cNvSpPr/>
          <p:nvPr/>
        </p:nvSpPr>
        <p:spPr>
          <a:xfrm>
            <a:off x="2748776" y="17175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12" name="CasellaDiTesto 11">
            <a:extLst>
              <a:ext uri="{FF2B5EF4-FFF2-40B4-BE49-F238E27FC236}">
                <a16:creationId xmlns:a16="http://schemas.microsoft.com/office/drawing/2014/main" id="{BE05282A-1080-FC7B-0C7A-CA6ABCFA5C08}"/>
              </a:ext>
            </a:extLst>
          </p:cNvPr>
          <p:cNvSpPr txBox="1"/>
          <p:nvPr/>
        </p:nvSpPr>
        <p:spPr>
          <a:xfrm>
            <a:off x="1795346" y="213215"/>
            <a:ext cx="8162693" cy="353943"/>
          </a:xfrm>
          <a:prstGeom prst="rect">
            <a:avLst/>
          </a:prstGeom>
          <a:noFill/>
        </p:spPr>
        <p:txBody>
          <a:bodyPr wrap="square" rtlCol="0">
            <a:spAutoFit/>
          </a:bodyPr>
          <a:lstStyle/>
          <a:p>
            <a:pPr marL="285750" indent="-285750">
              <a:buFont typeface="Arial" panose="020B0604020202020204" pitchFamily="34" charset="0"/>
              <a:buChar char="•"/>
            </a:pPr>
            <a:r>
              <a:rPr lang="it-IT" sz="1700" dirty="0"/>
              <a:t>Parcheggio 2x3:</a:t>
            </a:r>
          </a:p>
        </p:txBody>
      </p:sp>
      <p:sp>
        <p:nvSpPr>
          <p:cNvPr id="13" name="Freccia a destra 12">
            <a:extLst>
              <a:ext uri="{FF2B5EF4-FFF2-40B4-BE49-F238E27FC236}">
                <a16:creationId xmlns:a16="http://schemas.microsoft.com/office/drawing/2014/main" id="{65CA5703-66FB-44D9-10AF-7E5FC821A23B}"/>
              </a:ext>
            </a:extLst>
          </p:cNvPr>
          <p:cNvSpPr/>
          <p:nvPr/>
        </p:nvSpPr>
        <p:spPr>
          <a:xfrm>
            <a:off x="3532149" y="1193439"/>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Rettangolo 13">
            <a:extLst>
              <a:ext uri="{FF2B5EF4-FFF2-40B4-BE49-F238E27FC236}">
                <a16:creationId xmlns:a16="http://schemas.microsoft.com/office/drawing/2014/main" id="{72CC5D57-B194-A3A0-C8A0-90B043CF702C}"/>
              </a:ext>
            </a:extLst>
          </p:cNvPr>
          <p:cNvSpPr/>
          <p:nvPr/>
        </p:nvSpPr>
        <p:spPr>
          <a:xfrm>
            <a:off x="4839629" y="66933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15" name="Rettangolo 14">
            <a:extLst>
              <a:ext uri="{FF2B5EF4-FFF2-40B4-BE49-F238E27FC236}">
                <a16:creationId xmlns:a16="http://schemas.microsoft.com/office/drawing/2014/main" id="{B00E7260-3AB5-FF42-74FA-33F54A18D9F4}"/>
              </a:ext>
            </a:extLst>
          </p:cNvPr>
          <p:cNvSpPr/>
          <p:nvPr/>
        </p:nvSpPr>
        <p:spPr>
          <a:xfrm>
            <a:off x="5400906" y="66933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16" name="Rettangolo 15">
            <a:extLst>
              <a:ext uri="{FF2B5EF4-FFF2-40B4-BE49-F238E27FC236}">
                <a16:creationId xmlns:a16="http://schemas.microsoft.com/office/drawing/2014/main" id="{E50FE0BF-2B11-BFBA-7236-4E1BA37F0147}"/>
              </a:ext>
            </a:extLst>
          </p:cNvPr>
          <p:cNvSpPr/>
          <p:nvPr/>
        </p:nvSpPr>
        <p:spPr>
          <a:xfrm>
            <a:off x="4839629" y="119343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17" name="Rettangolo 16">
            <a:extLst>
              <a:ext uri="{FF2B5EF4-FFF2-40B4-BE49-F238E27FC236}">
                <a16:creationId xmlns:a16="http://schemas.microsoft.com/office/drawing/2014/main" id="{003B8515-8392-B4A0-A6B4-46B509C409E6}"/>
              </a:ext>
            </a:extLst>
          </p:cNvPr>
          <p:cNvSpPr/>
          <p:nvPr/>
        </p:nvSpPr>
        <p:spPr>
          <a:xfrm>
            <a:off x="5400906" y="119343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18" name="Rettangolo 17">
            <a:extLst>
              <a:ext uri="{FF2B5EF4-FFF2-40B4-BE49-F238E27FC236}">
                <a16:creationId xmlns:a16="http://schemas.microsoft.com/office/drawing/2014/main" id="{FC779FD4-1649-F762-2C94-7FCFAA9E6322}"/>
              </a:ext>
            </a:extLst>
          </p:cNvPr>
          <p:cNvSpPr/>
          <p:nvPr/>
        </p:nvSpPr>
        <p:spPr>
          <a:xfrm>
            <a:off x="4839628" y="17175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19" name="Rettangolo 18">
            <a:extLst>
              <a:ext uri="{FF2B5EF4-FFF2-40B4-BE49-F238E27FC236}">
                <a16:creationId xmlns:a16="http://schemas.microsoft.com/office/drawing/2014/main" id="{BECFC166-72C1-B26B-4BCC-01A5669AE3E6}"/>
              </a:ext>
            </a:extLst>
          </p:cNvPr>
          <p:cNvSpPr/>
          <p:nvPr/>
        </p:nvSpPr>
        <p:spPr>
          <a:xfrm>
            <a:off x="5400905" y="17175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20" name="CasellaDiTesto 19">
            <a:extLst>
              <a:ext uri="{FF2B5EF4-FFF2-40B4-BE49-F238E27FC236}">
                <a16:creationId xmlns:a16="http://schemas.microsoft.com/office/drawing/2014/main" id="{2C7A8CB4-CD2C-FACC-1CD0-E68E0D0052D0}"/>
              </a:ext>
            </a:extLst>
          </p:cNvPr>
          <p:cNvSpPr txBox="1"/>
          <p:nvPr/>
        </p:nvSpPr>
        <p:spPr>
          <a:xfrm>
            <a:off x="5962181" y="1064081"/>
            <a:ext cx="5936169"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11 azioni, circa 25 secondi	</a:t>
            </a:r>
          </a:p>
          <a:p>
            <a:pPr marL="285750" indent="-285750">
              <a:buFont typeface="Arial" panose="020B0604020202020204" pitchFamily="34" charset="0"/>
              <a:buChar char="•"/>
            </a:pPr>
            <a:r>
              <a:rPr lang="it-IT" sz="1700" dirty="0"/>
              <a:t>Soluzione sub-ottima:	13 azioni, circa 2.6 secondi</a:t>
            </a:r>
          </a:p>
        </p:txBody>
      </p:sp>
      <p:sp>
        <p:nvSpPr>
          <p:cNvPr id="21" name="CasellaDiTesto 20">
            <a:extLst>
              <a:ext uri="{FF2B5EF4-FFF2-40B4-BE49-F238E27FC236}">
                <a16:creationId xmlns:a16="http://schemas.microsoft.com/office/drawing/2014/main" id="{6D134B16-33F8-78F1-4835-8AA493DD855E}"/>
              </a:ext>
            </a:extLst>
          </p:cNvPr>
          <p:cNvSpPr txBox="1"/>
          <p:nvPr/>
        </p:nvSpPr>
        <p:spPr>
          <a:xfrm>
            <a:off x="1795346" y="2274849"/>
            <a:ext cx="8162693" cy="353943"/>
          </a:xfrm>
          <a:prstGeom prst="rect">
            <a:avLst/>
          </a:prstGeom>
          <a:noFill/>
        </p:spPr>
        <p:txBody>
          <a:bodyPr wrap="square" rtlCol="0">
            <a:spAutoFit/>
          </a:bodyPr>
          <a:lstStyle/>
          <a:p>
            <a:pPr marL="285750" indent="-285750">
              <a:buFont typeface="Arial" panose="020B0604020202020204" pitchFamily="34" charset="0"/>
              <a:buChar char="•"/>
            </a:pPr>
            <a:r>
              <a:rPr lang="it-IT" sz="1700" dirty="0"/>
              <a:t>Parcheggio 3x3:</a:t>
            </a:r>
          </a:p>
        </p:txBody>
      </p:sp>
      <p:sp>
        <p:nvSpPr>
          <p:cNvPr id="22" name="Rettangolo 21">
            <a:extLst>
              <a:ext uri="{FF2B5EF4-FFF2-40B4-BE49-F238E27FC236}">
                <a16:creationId xmlns:a16="http://schemas.microsoft.com/office/drawing/2014/main" id="{8B8B2380-5732-23A2-128B-21E8BF329EBE}"/>
              </a:ext>
            </a:extLst>
          </p:cNvPr>
          <p:cNvSpPr/>
          <p:nvPr/>
        </p:nvSpPr>
        <p:spPr>
          <a:xfrm>
            <a:off x="1600199"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23" name="Rettangolo 22">
            <a:extLst>
              <a:ext uri="{FF2B5EF4-FFF2-40B4-BE49-F238E27FC236}">
                <a16:creationId xmlns:a16="http://schemas.microsoft.com/office/drawing/2014/main" id="{79C649B7-B6A3-BCE9-F3DE-421EC62E0D19}"/>
              </a:ext>
            </a:extLst>
          </p:cNvPr>
          <p:cNvSpPr/>
          <p:nvPr/>
        </p:nvSpPr>
        <p:spPr>
          <a:xfrm>
            <a:off x="2161476"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24" name="Rettangolo 23">
            <a:extLst>
              <a:ext uri="{FF2B5EF4-FFF2-40B4-BE49-F238E27FC236}">
                <a16:creationId xmlns:a16="http://schemas.microsoft.com/office/drawing/2014/main" id="{20588235-6132-4095-8DCA-8C7B67DA358F}"/>
              </a:ext>
            </a:extLst>
          </p:cNvPr>
          <p:cNvSpPr/>
          <p:nvPr/>
        </p:nvSpPr>
        <p:spPr>
          <a:xfrm>
            <a:off x="1600199"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25" name="Rettangolo 24">
            <a:extLst>
              <a:ext uri="{FF2B5EF4-FFF2-40B4-BE49-F238E27FC236}">
                <a16:creationId xmlns:a16="http://schemas.microsoft.com/office/drawing/2014/main" id="{CC75551D-AE7B-E3B4-7FE0-69B14A730FF8}"/>
              </a:ext>
            </a:extLst>
          </p:cNvPr>
          <p:cNvSpPr/>
          <p:nvPr/>
        </p:nvSpPr>
        <p:spPr>
          <a:xfrm>
            <a:off x="2161476"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26" name="Rettangolo 25">
            <a:extLst>
              <a:ext uri="{FF2B5EF4-FFF2-40B4-BE49-F238E27FC236}">
                <a16:creationId xmlns:a16="http://schemas.microsoft.com/office/drawing/2014/main" id="{BA76D3C5-D8DD-FAB9-AF30-F605CB11FA0C}"/>
              </a:ext>
            </a:extLst>
          </p:cNvPr>
          <p:cNvSpPr/>
          <p:nvPr/>
        </p:nvSpPr>
        <p:spPr>
          <a:xfrm>
            <a:off x="1600198"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27" name="Rettangolo 26">
            <a:extLst>
              <a:ext uri="{FF2B5EF4-FFF2-40B4-BE49-F238E27FC236}">
                <a16:creationId xmlns:a16="http://schemas.microsoft.com/office/drawing/2014/main" id="{40852334-85F1-6E7B-E16F-2DA8CFAD8611}"/>
              </a:ext>
            </a:extLst>
          </p:cNvPr>
          <p:cNvSpPr/>
          <p:nvPr/>
        </p:nvSpPr>
        <p:spPr>
          <a:xfrm>
            <a:off x="2161475"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28" name="Rettangolo 27">
            <a:extLst>
              <a:ext uri="{FF2B5EF4-FFF2-40B4-BE49-F238E27FC236}">
                <a16:creationId xmlns:a16="http://schemas.microsoft.com/office/drawing/2014/main" id="{0A5C4599-F4A9-DCB8-7F69-42A011DCEF4C}"/>
              </a:ext>
            </a:extLst>
          </p:cNvPr>
          <p:cNvSpPr/>
          <p:nvPr/>
        </p:nvSpPr>
        <p:spPr>
          <a:xfrm>
            <a:off x="2722752"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29" name="Rettangolo 28">
            <a:extLst>
              <a:ext uri="{FF2B5EF4-FFF2-40B4-BE49-F238E27FC236}">
                <a16:creationId xmlns:a16="http://schemas.microsoft.com/office/drawing/2014/main" id="{7619E3D5-511F-FA07-4F3F-059A012EF34A}"/>
              </a:ext>
            </a:extLst>
          </p:cNvPr>
          <p:cNvSpPr/>
          <p:nvPr/>
        </p:nvSpPr>
        <p:spPr>
          <a:xfrm>
            <a:off x="2722752"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30" name="Rettangolo 29">
            <a:extLst>
              <a:ext uri="{FF2B5EF4-FFF2-40B4-BE49-F238E27FC236}">
                <a16:creationId xmlns:a16="http://schemas.microsoft.com/office/drawing/2014/main" id="{A9151E5A-5377-DE5B-A08F-7136616E495E}"/>
              </a:ext>
            </a:extLst>
          </p:cNvPr>
          <p:cNvSpPr/>
          <p:nvPr/>
        </p:nvSpPr>
        <p:spPr>
          <a:xfrm>
            <a:off x="2722751"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31" name="Freccia a destra 30">
            <a:extLst>
              <a:ext uri="{FF2B5EF4-FFF2-40B4-BE49-F238E27FC236}">
                <a16:creationId xmlns:a16="http://schemas.microsoft.com/office/drawing/2014/main" id="{FA5FD6CE-4C0E-60CD-1651-DA6380403960}"/>
              </a:ext>
            </a:extLst>
          </p:cNvPr>
          <p:cNvSpPr/>
          <p:nvPr/>
        </p:nvSpPr>
        <p:spPr>
          <a:xfrm>
            <a:off x="3532149" y="3250580"/>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Rettangolo 31">
            <a:extLst>
              <a:ext uri="{FF2B5EF4-FFF2-40B4-BE49-F238E27FC236}">
                <a16:creationId xmlns:a16="http://schemas.microsoft.com/office/drawing/2014/main" id="{A768C64E-0DA0-28C8-E554-39F56941EA2B}"/>
              </a:ext>
            </a:extLst>
          </p:cNvPr>
          <p:cNvSpPr/>
          <p:nvPr/>
        </p:nvSpPr>
        <p:spPr>
          <a:xfrm>
            <a:off x="4839629"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33" name="Rettangolo 32">
            <a:extLst>
              <a:ext uri="{FF2B5EF4-FFF2-40B4-BE49-F238E27FC236}">
                <a16:creationId xmlns:a16="http://schemas.microsoft.com/office/drawing/2014/main" id="{5F261D87-6F0B-95D6-F800-07B81485F921}"/>
              </a:ext>
            </a:extLst>
          </p:cNvPr>
          <p:cNvSpPr/>
          <p:nvPr/>
        </p:nvSpPr>
        <p:spPr>
          <a:xfrm>
            <a:off x="5400906"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34" name="Rettangolo 33">
            <a:extLst>
              <a:ext uri="{FF2B5EF4-FFF2-40B4-BE49-F238E27FC236}">
                <a16:creationId xmlns:a16="http://schemas.microsoft.com/office/drawing/2014/main" id="{4076E514-B573-4A1A-B28E-93CFE698E940}"/>
              </a:ext>
            </a:extLst>
          </p:cNvPr>
          <p:cNvSpPr/>
          <p:nvPr/>
        </p:nvSpPr>
        <p:spPr>
          <a:xfrm>
            <a:off x="4839629"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35" name="Rettangolo 34">
            <a:extLst>
              <a:ext uri="{FF2B5EF4-FFF2-40B4-BE49-F238E27FC236}">
                <a16:creationId xmlns:a16="http://schemas.microsoft.com/office/drawing/2014/main" id="{E169AB36-9DE1-5DCF-FC86-FFFD626581FD}"/>
              </a:ext>
            </a:extLst>
          </p:cNvPr>
          <p:cNvSpPr/>
          <p:nvPr/>
        </p:nvSpPr>
        <p:spPr>
          <a:xfrm>
            <a:off x="5400906"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36" name="Rettangolo 35">
            <a:extLst>
              <a:ext uri="{FF2B5EF4-FFF2-40B4-BE49-F238E27FC236}">
                <a16:creationId xmlns:a16="http://schemas.microsoft.com/office/drawing/2014/main" id="{472F5B06-B413-E0EE-1DB5-6ED6457906B1}"/>
              </a:ext>
            </a:extLst>
          </p:cNvPr>
          <p:cNvSpPr/>
          <p:nvPr/>
        </p:nvSpPr>
        <p:spPr>
          <a:xfrm>
            <a:off x="4839628"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37" name="Rettangolo 36">
            <a:extLst>
              <a:ext uri="{FF2B5EF4-FFF2-40B4-BE49-F238E27FC236}">
                <a16:creationId xmlns:a16="http://schemas.microsoft.com/office/drawing/2014/main" id="{50B9B5DD-9030-276C-4EF3-2509EADA076B}"/>
              </a:ext>
            </a:extLst>
          </p:cNvPr>
          <p:cNvSpPr/>
          <p:nvPr/>
        </p:nvSpPr>
        <p:spPr>
          <a:xfrm>
            <a:off x="5400905"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38" name="Rettangolo 37">
            <a:extLst>
              <a:ext uri="{FF2B5EF4-FFF2-40B4-BE49-F238E27FC236}">
                <a16:creationId xmlns:a16="http://schemas.microsoft.com/office/drawing/2014/main" id="{7CD4013F-7114-4858-6254-AD14A02A4644}"/>
              </a:ext>
            </a:extLst>
          </p:cNvPr>
          <p:cNvSpPr/>
          <p:nvPr/>
        </p:nvSpPr>
        <p:spPr>
          <a:xfrm>
            <a:off x="5962182" y="273386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39" name="Rettangolo 38">
            <a:extLst>
              <a:ext uri="{FF2B5EF4-FFF2-40B4-BE49-F238E27FC236}">
                <a16:creationId xmlns:a16="http://schemas.microsoft.com/office/drawing/2014/main" id="{7C1C9DE0-DB97-6062-A797-0E51501CF136}"/>
              </a:ext>
            </a:extLst>
          </p:cNvPr>
          <p:cNvSpPr/>
          <p:nvPr/>
        </p:nvSpPr>
        <p:spPr>
          <a:xfrm>
            <a:off x="5962182" y="3257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40" name="Rettangolo 39">
            <a:extLst>
              <a:ext uri="{FF2B5EF4-FFF2-40B4-BE49-F238E27FC236}">
                <a16:creationId xmlns:a16="http://schemas.microsoft.com/office/drawing/2014/main" id="{22B371D4-6FA6-9D07-4548-BD06F008578E}"/>
              </a:ext>
            </a:extLst>
          </p:cNvPr>
          <p:cNvSpPr/>
          <p:nvPr/>
        </p:nvSpPr>
        <p:spPr>
          <a:xfrm>
            <a:off x="5962181" y="3782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41" name="CasellaDiTesto 40">
            <a:extLst>
              <a:ext uri="{FF2B5EF4-FFF2-40B4-BE49-F238E27FC236}">
                <a16:creationId xmlns:a16="http://schemas.microsoft.com/office/drawing/2014/main" id="{CC80B846-D03B-858A-74B4-51CFDEF516BA}"/>
              </a:ext>
            </a:extLst>
          </p:cNvPr>
          <p:cNvSpPr txBox="1"/>
          <p:nvPr/>
        </p:nvSpPr>
        <p:spPr>
          <a:xfrm>
            <a:off x="6523458" y="3121222"/>
            <a:ext cx="5787487"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17 azioni, circa 30 minuti	</a:t>
            </a:r>
          </a:p>
          <a:p>
            <a:pPr marL="285750" indent="-285750">
              <a:buFont typeface="Arial" panose="020B0604020202020204" pitchFamily="34" charset="0"/>
              <a:buChar char="•"/>
            </a:pPr>
            <a:r>
              <a:rPr lang="it-IT" sz="1700" dirty="0"/>
              <a:t>Soluzione sub-ottima:	23 azioni, circa 16 secondi</a:t>
            </a:r>
          </a:p>
        </p:txBody>
      </p:sp>
      <p:sp>
        <p:nvSpPr>
          <p:cNvPr id="2" name="CasellaDiTesto 1">
            <a:extLst>
              <a:ext uri="{FF2B5EF4-FFF2-40B4-BE49-F238E27FC236}">
                <a16:creationId xmlns:a16="http://schemas.microsoft.com/office/drawing/2014/main" id="{FAC90BC3-1485-0025-3EC4-B1A7E4166EBD}"/>
              </a:ext>
            </a:extLst>
          </p:cNvPr>
          <p:cNvSpPr txBox="1"/>
          <p:nvPr/>
        </p:nvSpPr>
        <p:spPr>
          <a:xfrm>
            <a:off x="1795346" y="4337824"/>
            <a:ext cx="8720254" cy="353943"/>
          </a:xfrm>
          <a:prstGeom prst="rect">
            <a:avLst/>
          </a:prstGeom>
          <a:noFill/>
        </p:spPr>
        <p:txBody>
          <a:bodyPr wrap="square" rtlCol="0">
            <a:spAutoFit/>
          </a:bodyPr>
          <a:lstStyle/>
          <a:p>
            <a:pPr marL="285750" indent="-285750">
              <a:buFont typeface="Arial" panose="020B0604020202020204" pitchFamily="34" charset="0"/>
              <a:buChar char="•"/>
            </a:pPr>
            <a:r>
              <a:rPr lang="it-IT" sz="1700" dirty="0"/>
              <a:t>Parcheggio 4x3:</a:t>
            </a:r>
          </a:p>
        </p:txBody>
      </p:sp>
      <p:sp>
        <p:nvSpPr>
          <p:cNvPr id="3" name="Rettangolo 2">
            <a:extLst>
              <a:ext uri="{FF2B5EF4-FFF2-40B4-BE49-F238E27FC236}">
                <a16:creationId xmlns:a16="http://schemas.microsoft.com/office/drawing/2014/main" id="{730DFFB3-2018-4C57-06EE-A2CE4CBFB423}"/>
              </a:ext>
            </a:extLst>
          </p:cNvPr>
          <p:cNvSpPr/>
          <p:nvPr/>
        </p:nvSpPr>
        <p:spPr>
          <a:xfrm>
            <a:off x="1038921"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10" name="Rettangolo 9">
            <a:extLst>
              <a:ext uri="{FF2B5EF4-FFF2-40B4-BE49-F238E27FC236}">
                <a16:creationId xmlns:a16="http://schemas.microsoft.com/office/drawing/2014/main" id="{2752BD5F-FBB4-B881-EBEF-CED8150945F3}"/>
              </a:ext>
            </a:extLst>
          </p:cNvPr>
          <p:cNvSpPr/>
          <p:nvPr/>
        </p:nvSpPr>
        <p:spPr>
          <a:xfrm>
            <a:off x="1600198"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11" name="Rettangolo 10">
            <a:extLst>
              <a:ext uri="{FF2B5EF4-FFF2-40B4-BE49-F238E27FC236}">
                <a16:creationId xmlns:a16="http://schemas.microsoft.com/office/drawing/2014/main" id="{A066D573-386C-276A-35F7-22ED8EA5A1EC}"/>
              </a:ext>
            </a:extLst>
          </p:cNvPr>
          <p:cNvSpPr/>
          <p:nvPr/>
        </p:nvSpPr>
        <p:spPr>
          <a:xfrm>
            <a:off x="1038921"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42" name="Rettangolo 41">
            <a:extLst>
              <a:ext uri="{FF2B5EF4-FFF2-40B4-BE49-F238E27FC236}">
                <a16:creationId xmlns:a16="http://schemas.microsoft.com/office/drawing/2014/main" id="{C25A433E-9D21-9DA5-0D7C-7809D04EFF5A}"/>
              </a:ext>
            </a:extLst>
          </p:cNvPr>
          <p:cNvSpPr/>
          <p:nvPr/>
        </p:nvSpPr>
        <p:spPr>
          <a:xfrm>
            <a:off x="1600198"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43" name="Rettangolo 42">
            <a:extLst>
              <a:ext uri="{FF2B5EF4-FFF2-40B4-BE49-F238E27FC236}">
                <a16:creationId xmlns:a16="http://schemas.microsoft.com/office/drawing/2014/main" id="{59BE978F-796C-98E0-FCDC-372683B3EE7A}"/>
              </a:ext>
            </a:extLst>
          </p:cNvPr>
          <p:cNvSpPr/>
          <p:nvPr/>
        </p:nvSpPr>
        <p:spPr>
          <a:xfrm>
            <a:off x="1038920"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44" name="Rettangolo 43">
            <a:extLst>
              <a:ext uri="{FF2B5EF4-FFF2-40B4-BE49-F238E27FC236}">
                <a16:creationId xmlns:a16="http://schemas.microsoft.com/office/drawing/2014/main" id="{445743BF-447C-7C57-F957-468177ABC99C}"/>
              </a:ext>
            </a:extLst>
          </p:cNvPr>
          <p:cNvSpPr/>
          <p:nvPr/>
        </p:nvSpPr>
        <p:spPr>
          <a:xfrm>
            <a:off x="1600197"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45" name="Rettangolo 44">
            <a:extLst>
              <a:ext uri="{FF2B5EF4-FFF2-40B4-BE49-F238E27FC236}">
                <a16:creationId xmlns:a16="http://schemas.microsoft.com/office/drawing/2014/main" id="{B0FCA86C-FB1E-7A10-4C42-7483FE8E17C6}"/>
              </a:ext>
            </a:extLst>
          </p:cNvPr>
          <p:cNvSpPr/>
          <p:nvPr/>
        </p:nvSpPr>
        <p:spPr>
          <a:xfrm>
            <a:off x="2161474" y="4861931"/>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46" name="Rettangolo 45">
            <a:extLst>
              <a:ext uri="{FF2B5EF4-FFF2-40B4-BE49-F238E27FC236}">
                <a16:creationId xmlns:a16="http://schemas.microsoft.com/office/drawing/2014/main" id="{B279647D-3259-F2CB-0825-0BC2F7B01E4B}"/>
              </a:ext>
            </a:extLst>
          </p:cNvPr>
          <p:cNvSpPr/>
          <p:nvPr/>
        </p:nvSpPr>
        <p:spPr>
          <a:xfrm>
            <a:off x="2161474"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47" name="Rettangolo 46">
            <a:extLst>
              <a:ext uri="{FF2B5EF4-FFF2-40B4-BE49-F238E27FC236}">
                <a16:creationId xmlns:a16="http://schemas.microsoft.com/office/drawing/2014/main" id="{6882DE85-D5CD-A959-6D44-61B058DB2254}"/>
              </a:ext>
            </a:extLst>
          </p:cNvPr>
          <p:cNvSpPr/>
          <p:nvPr/>
        </p:nvSpPr>
        <p:spPr>
          <a:xfrm>
            <a:off x="2161473"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48" name="Rettangolo 47">
            <a:extLst>
              <a:ext uri="{FF2B5EF4-FFF2-40B4-BE49-F238E27FC236}">
                <a16:creationId xmlns:a16="http://schemas.microsoft.com/office/drawing/2014/main" id="{64841571-4E81-68D7-732D-B93FF3A97830}"/>
              </a:ext>
            </a:extLst>
          </p:cNvPr>
          <p:cNvSpPr/>
          <p:nvPr/>
        </p:nvSpPr>
        <p:spPr>
          <a:xfrm>
            <a:off x="2722749"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49" name="Rettangolo 48">
            <a:extLst>
              <a:ext uri="{FF2B5EF4-FFF2-40B4-BE49-F238E27FC236}">
                <a16:creationId xmlns:a16="http://schemas.microsoft.com/office/drawing/2014/main" id="{01AA5632-12BC-2AFF-172C-41337C30EA4A}"/>
              </a:ext>
            </a:extLst>
          </p:cNvPr>
          <p:cNvSpPr/>
          <p:nvPr/>
        </p:nvSpPr>
        <p:spPr>
          <a:xfrm>
            <a:off x="2722749"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50" name="Rettangolo 49">
            <a:extLst>
              <a:ext uri="{FF2B5EF4-FFF2-40B4-BE49-F238E27FC236}">
                <a16:creationId xmlns:a16="http://schemas.microsoft.com/office/drawing/2014/main" id="{8DC7ADBC-771A-D931-5EDF-D9EAFED29359}"/>
              </a:ext>
            </a:extLst>
          </p:cNvPr>
          <p:cNvSpPr/>
          <p:nvPr/>
        </p:nvSpPr>
        <p:spPr>
          <a:xfrm>
            <a:off x="2722748" y="5910145"/>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51" name="Freccia a destra 50">
            <a:extLst>
              <a:ext uri="{FF2B5EF4-FFF2-40B4-BE49-F238E27FC236}">
                <a16:creationId xmlns:a16="http://schemas.microsoft.com/office/drawing/2014/main" id="{0288D6E8-FBCF-5738-5663-FFFDC389CC6E}"/>
              </a:ext>
            </a:extLst>
          </p:cNvPr>
          <p:cNvSpPr/>
          <p:nvPr/>
        </p:nvSpPr>
        <p:spPr>
          <a:xfrm>
            <a:off x="3532149" y="5386037"/>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4" name="CasellaDiTesto 63">
            <a:extLst>
              <a:ext uri="{FF2B5EF4-FFF2-40B4-BE49-F238E27FC236}">
                <a16:creationId xmlns:a16="http://schemas.microsoft.com/office/drawing/2014/main" id="{768F24EE-62A8-C417-4625-D1BCBD937F26}"/>
              </a:ext>
            </a:extLst>
          </p:cNvPr>
          <p:cNvSpPr txBox="1"/>
          <p:nvPr/>
        </p:nvSpPr>
        <p:spPr>
          <a:xfrm>
            <a:off x="6956507" y="5251353"/>
            <a:ext cx="5787487"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7 azioni, circa 10 minuti	</a:t>
            </a:r>
          </a:p>
          <a:p>
            <a:pPr marL="285750" indent="-285750">
              <a:buFont typeface="Arial" panose="020B0604020202020204" pitchFamily="34" charset="0"/>
              <a:buChar char="•"/>
            </a:pPr>
            <a:r>
              <a:rPr lang="it-IT" sz="1700" dirty="0"/>
              <a:t>Soluzione sub-ottima:	7 azioni, circa 45 secondi</a:t>
            </a:r>
          </a:p>
        </p:txBody>
      </p:sp>
      <p:sp>
        <p:nvSpPr>
          <p:cNvPr id="65" name="Rettangolo 64">
            <a:extLst>
              <a:ext uri="{FF2B5EF4-FFF2-40B4-BE49-F238E27FC236}">
                <a16:creationId xmlns:a16="http://schemas.microsoft.com/office/drawing/2014/main" id="{1A19CD81-AE7F-3C4B-EEA7-F727C673673B}"/>
              </a:ext>
            </a:extLst>
          </p:cNvPr>
          <p:cNvSpPr/>
          <p:nvPr/>
        </p:nvSpPr>
        <p:spPr>
          <a:xfrm>
            <a:off x="4839630"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66" name="Rettangolo 65">
            <a:extLst>
              <a:ext uri="{FF2B5EF4-FFF2-40B4-BE49-F238E27FC236}">
                <a16:creationId xmlns:a16="http://schemas.microsoft.com/office/drawing/2014/main" id="{235B90B2-479B-14E7-307A-61DB078181F2}"/>
              </a:ext>
            </a:extLst>
          </p:cNvPr>
          <p:cNvSpPr/>
          <p:nvPr/>
        </p:nvSpPr>
        <p:spPr>
          <a:xfrm>
            <a:off x="5400907"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67" name="Rettangolo 66">
            <a:extLst>
              <a:ext uri="{FF2B5EF4-FFF2-40B4-BE49-F238E27FC236}">
                <a16:creationId xmlns:a16="http://schemas.microsoft.com/office/drawing/2014/main" id="{1C1747D0-371A-9497-0D83-652424AF4E7E}"/>
              </a:ext>
            </a:extLst>
          </p:cNvPr>
          <p:cNvSpPr/>
          <p:nvPr/>
        </p:nvSpPr>
        <p:spPr>
          <a:xfrm>
            <a:off x="4839630"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68" name="Rettangolo 67">
            <a:extLst>
              <a:ext uri="{FF2B5EF4-FFF2-40B4-BE49-F238E27FC236}">
                <a16:creationId xmlns:a16="http://schemas.microsoft.com/office/drawing/2014/main" id="{6AA1297C-0B24-6F0E-51B8-3EBD8860C1AB}"/>
              </a:ext>
            </a:extLst>
          </p:cNvPr>
          <p:cNvSpPr/>
          <p:nvPr/>
        </p:nvSpPr>
        <p:spPr>
          <a:xfrm>
            <a:off x="5400907"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69" name="Rettangolo 68">
            <a:extLst>
              <a:ext uri="{FF2B5EF4-FFF2-40B4-BE49-F238E27FC236}">
                <a16:creationId xmlns:a16="http://schemas.microsoft.com/office/drawing/2014/main" id="{A9917FC5-F954-7A55-17B1-943C6CFC60EE}"/>
              </a:ext>
            </a:extLst>
          </p:cNvPr>
          <p:cNvSpPr/>
          <p:nvPr/>
        </p:nvSpPr>
        <p:spPr>
          <a:xfrm>
            <a:off x="4839629"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70" name="Rettangolo 69">
            <a:extLst>
              <a:ext uri="{FF2B5EF4-FFF2-40B4-BE49-F238E27FC236}">
                <a16:creationId xmlns:a16="http://schemas.microsoft.com/office/drawing/2014/main" id="{61C31898-7EC9-3B4A-E3E2-050B84C6C11D}"/>
              </a:ext>
            </a:extLst>
          </p:cNvPr>
          <p:cNvSpPr/>
          <p:nvPr/>
        </p:nvSpPr>
        <p:spPr>
          <a:xfrm>
            <a:off x="5400906"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71" name="Rettangolo 70">
            <a:extLst>
              <a:ext uri="{FF2B5EF4-FFF2-40B4-BE49-F238E27FC236}">
                <a16:creationId xmlns:a16="http://schemas.microsoft.com/office/drawing/2014/main" id="{C394D127-67FD-76E0-39D4-F167B459CF54}"/>
              </a:ext>
            </a:extLst>
          </p:cNvPr>
          <p:cNvSpPr/>
          <p:nvPr/>
        </p:nvSpPr>
        <p:spPr>
          <a:xfrm>
            <a:off x="6523457" y="5910144"/>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72" name="Rettangolo 71">
            <a:extLst>
              <a:ext uri="{FF2B5EF4-FFF2-40B4-BE49-F238E27FC236}">
                <a16:creationId xmlns:a16="http://schemas.microsoft.com/office/drawing/2014/main" id="{1CEFFB40-D836-BBDB-F464-22282C656437}"/>
              </a:ext>
            </a:extLst>
          </p:cNvPr>
          <p:cNvSpPr/>
          <p:nvPr/>
        </p:nvSpPr>
        <p:spPr>
          <a:xfrm>
            <a:off x="5962183"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73" name="Rettangolo 72">
            <a:extLst>
              <a:ext uri="{FF2B5EF4-FFF2-40B4-BE49-F238E27FC236}">
                <a16:creationId xmlns:a16="http://schemas.microsoft.com/office/drawing/2014/main" id="{98B03603-F1BA-7058-3E88-114C1E8DD559}"/>
              </a:ext>
            </a:extLst>
          </p:cNvPr>
          <p:cNvSpPr/>
          <p:nvPr/>
        </p:nvSpPr>
        <p:spPr>
          <a:xfrm>
            <a:off x="5962182" y="59101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74" name="Rettangolo 73">
            <a:extLst>
              <a:ext uri="{FF2B5EF4-FFF2-40B4-BE49-F238E27FC236}">
                <a16:creationId xmlns:a16="http://schemas.microsoft.com/office/drawing/2014/main" id="{BB392725-6DF5-E02E-E70F-BA72FBB87D54}"/>
              </a:ext>
            </a:extLst>
          </p:cNvPr>
          <p:cNvSpPr/>
          <p:nvPr/>
        </p:nvSpPr>
        <p:spPr>
          <a:xfrm>
            <a:off x="6523458" y="486193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75" name="Rettangolo 74">
            <a:extLst>
              <a:ext uri="{FF2B5EF4-FFF2-40B4-BE49-F238E27FC236}">
                <a16:creationId xmlns:a16="http://schemas.microsoft.com/office/drawing/2014/main" id="{955ACAE7-ED97-8272-9DE0-C00C7BCBDB92}"/>
              </a:ext>
            </a:extLst>
          </p:cNvPr>
          <p:cNvSpPr/>
          <p:nvPr/>
        </p:nvSpPr>
        <p:spPr>
          <a:xfrm>
            <a:off x="6523458" y="53860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76" name="Rettangolo 75">
            <a:extLst>
              <a:ext uri="{FF2B5EF4-FFF2-40B4-BE49-F238E27FC236}">
                <a16:creationId xmlns:a16="http://schemas.microsoft.com/office/drawing/2014/main" id="{8B6ED4EE-25AC-DA8E-40F7-DB56F890527E}"/>
              </a:ext>
            </a:extLst>
          </p:cNvPr>
          <p:cNvSpPr/>
          <p:nvPr/>
        </p:nvSpPr>
        <p:spPr>
          <a:xfrm>
            <a:off x="5960326" y="4856801"/>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Tree>
    <p:extLst>
      <p:ext uri="{BB962C8B-B14F-4D97-AF65-F5344CB8AC3E}">
        <p14:creationId xmlns:p14="http://schemas.microsoft.com/office/powerpoint/2010/main" val="1321855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42B809BB-219D-1A1B-9FC7-92F4B8551B8C}"/>
              </a:ext>
            </a:extLst>
          </p:cNvPr>
          <p:cNvSpPr txBox="1"/>
          <p:nvPr/>
        </p:nvSpPr>
        <p:spPr>
          <a:xfrm>
            <a:off x="1768333" y="439615"/>
            <a:ext cx="8720254" cy="353943"/>
          </a:xfrm>
          <a:prstGeom prst="rect">
            <a:avLst/>
          </a:prstGeom>
          <a:noFill/>
        </p:spPr>
        <p:txBody>
          <a:bodyPr wrap="square" rtlCol="0">
            <a:spAutoFit/>
          </a:bodyPr>
          <a:lstStyle/>
          <a:p>
            <a:pPr marL="285750" indent="-285750">
              <a:buFont typeface="Arial" panose="020B0604020202020204" pitchFamily="34" charset="0"/>
              <a:buChar char="•"/>
            </a:pPr>
            <a:r>
              <a:rPr lang="it-IT" sz="1700" dirty="0"/>
              <a:t>Parcheggio 3x4:</a:t>
            </a:r>
          </a:p>
        </p:txBody>
      </p:sp>
      <p:sp>
        <p:nvSpPr>
          <p:cNvPr id="5" name="Rettangolo 4">
            <a:extLst>
              <a:ext uri="{FF2B5EF4-FFF2-40B4-BE49-F238E27FC236}">
                <a16:creationId xmlns:a16="http://schemas.microsoft.com/office/drawing/2014/main" id="{22D678F0-AF29-C4B2-226B-7A314793DE68}"/>
              </a:ext>
            </a:extLst>
          </p:cNvPr>
          <p:cNvSpPr/>
          <p:nvPr/>
        </p:nvSpPr>
        <p:spPr>
          <a:xfrm>
            <a:off x="1708867" y="994970"/>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6" name="Rettangolo 5">
            <a:extLst>
              <a:ext uri="{FF2B5EF4-FFF2-40B4-BE49-F238E27FC236}">
                <a16:creationId xmlns:a16="http://schemas.microsoft.com/office/drawing/2014/main" id="{875327AF-5205-F0CA-C5CF-B078D11D6258}"/>
              </a:ext>
            </a:extLst>
          </p:cNvPr>
          <p:cNvSpPr/>
          <p:nvPr/>
        </p:nvSpPr>
        <p:spPr>
          <a:xfrm>
            <a:off x="2270144" y="994970"/>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7" name="Rettangolo 6">
            <a:extLst>
              <a:ext uri="{FF2B5EF4-FFF2-40B4-BE49-F238E27FC236}">
                <a16:creationId xmlns:a16="http://schemas.microsoft.com/office/drawing/2014/main" id="{15928B89-216C-DECA-C4E8-E3378DF88C20}"/>
              </a:ext>
            </a:extLst>
          </p:cNvPr>
          <p:cNvSpPr/>
          <p:nvPr/>
        </p:nvSpPr>
        <p:spPr>
          <a:xfrm>
            <a:off x="1708867" y="151907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8" name="Rettangolo 7">
            <a:extLst>
              <a:ext uri="{FF2B5EF4-FFF2-40B4-BE49-F238E27FC236}">
                <a16:creationId xmlns:a16="http://schemas.microsoft.com/office/drawing/2014/main" id="{B34F2454-F63F-A612-C37A-0920653BB914}"/>
              </a:ext>
            </a:extLst>
          </p:cNvPr>
          <p:cNvSpPr/>
          <p:nvPr/>
        </p:nvSpPr>
        <p:spPr>
          <a:xfrm>
            <a:off x="2270144" y="151907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9" name="Rettangolo 8">
            <a:extLst>
              <a:ext uri="{FF2B5EF4-FFF2-40B4-BE49-F238E27FC236}">
                <a16:creationId xmlns:a16="http://schemas.microsoft.com/office/drawing/2014/main" id="{FA6F649C-5309-B13E-203A-1D8C27883F17}"/>
              </a:ext>
            </a:extLst>
          </p:cNvPr>
          <p:cNvSpPr/>
          <p:nvPr/>
        </p:nvSpPr>
        <p:spPr>
          <a:xfrm>
            <a:off x="1708866" y="204318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10" name="Rettangolo 9">
            <a:extLst>
              <a:ext uri="{FF2B5EF4-FFF2-40B4-BE49-F238E27FC236}">
                <a16:creationId xmlns:a16="http://schemas.microsoft.com/office/drawing/2014/main" id="{A69C1919-BEA1-0DBA-1CDB-A508238DDF3A}"/>
              </a:ext>
            </a:extLst>
          </p:cNvPr>
          <p:cNvSpPr/>
          <p:nvPr/>
        </p:nvSpPr>
        <p:spPr>
          <a:xfrm>
            <a:off x="2270143" y="204318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11" name="Rettangolo 10">
            <a:extLst>
              <a:ext uri="{FF2B5EF4-FFF2-40B4-BE49-F238E27FC236}">
                <a16:creationId xmlns:a16="http://schemas.microsoft.com/office/drawing/2014/main" id="{A51B122E-A762-8575-9C43-61CC0461B0DB}"/>
              </a:ext>
            </a:extLst>
          </p:cNvPr>
          <p:cNvSpPr/>
          <p:nvPr/>
        </p:nvSpPr>
        <p:spPr>
          <a:xfrm>
            <a:off x="2831420" y="994970"/>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12" name="Rettangolo 11">
            <a:extLst>
              <a:ext uri="{FF2B5EF4-FFF2-40B4-BE49-F238E27FC236}">
                <a16:creationId xmlns:a16="http://schemas.microsoft.com/office/drawing/2014/main" id="{80308CB4-D6E0-6D47-74E1-EDEC9A86416B}"/>
              </a:ext>
            </a:extLst>
          </p:cNvPr>
          <p:cNvSpPr/>
          <p:nvPr/>
        </p:nvSpPr>
        <p:spPr>
          <a:xfrm>
            <a:off x="2831420" y="151907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13" name="Rettangolo 12">
            <a:extLst>
              <a:ext uri="{FF2B5EF4-FFF2-40B4-BE49-F238E27FC236}">
                <a16:creationId xmlns:a16="http://schemas.microsoft.com/office/drawing/2014/main" id="{EBA9A8E5-A5EF-BA0B-8C71-DB3A9077C8BA}"/>
              </a:ext>
            </a:extLst>
          </p:cNvPr>
          <p:cNvSpPr/>
          <p:nvPr/>
        </p:nvSpPr>
        <p:spPr>
          <a:xfrm>
            <a:off x="2831419" y="204318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14" name="Rettangolo 13">
            <a:extLst>
              <a:ext uri="{FF2B5EF4-FFF2-40B4-BE49-F238E27FC236}">
                <a16:creationId xmlns:a16="http://schemas.microsoft.com/office/drawing/2014/main" id="{E9F81BF7-ED55-6213-2984-F127EF10CC0A}"/>
              </a:ext>
            </a:extLst>
          </p:cNvPr>
          <p:cNvSpPr/>
          <p:nvPr/>
        </p:nvSpPr>
        <p:spPr>
          <a:xfrm>
            <a:off x="1708865" y="256729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15" name="Rettangolo 14">
            <a:extLst>
              <a:ext uri="{FF2B5EF4-FFF2-40B4-BE49-F238E27FC236}">
                <a16:creationId xmlns:a16="http://schemas.microsoft.com/office/drawing/2014/main" id="{E8136AFF-A0CD-544A-C97C-FB31701CD4B8}"/>
              </a:ext>
            </a:extLst>
          </p:cNvPr>
          <p:cNvSpPr/>
          <p:nvPr/>
        </p:nvSpPr>
        <p:spPr>
          <a:xfrm>
            <a:off x="2820639" y="2567290"/>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16" name="Rettangolo 15">
            <a:extLst>
              <a:ext uri="{FF2B5EF4-FFF2-40B4-BE49-F238E27FC236}">
                <a16:creationId xmlns:a16="http://schemas.microsoft.com/office/drawing/2014/main" id="{B58ED7B0-D213-3264-B423-A653B383C99C}"/>
              </a:ext>
            </a:extLst>
          </p:cNvPr>
          <p:cNvSpPr/>
          <p:nvPr/>
        </p:nvSpPr>
        <p:spPr>
          <a:xfrm>
            <a:off x="2264752" y="2567291"/>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17" name="Freccia a destra 16">
            <a:extLst>
              <a:ext uri="{FF2B5EF4-FFF2-40B4-BE49-F238E27FC236}">
                <a16:creationId xmlns:a16="http://schemas.microsoft.com/office/drawing/2014/main" id="{5885C24F-D77E-95A0-BAD4-DD59167E7121}"/>
              </a:ext>
            </a:extLst>
          </p:cNvPr>
          <p:cNvSpPr/>
          <p:nvPr/>
        </p:nvSpPr>
        <p:spPr>
          <a:xfrm>
            <a:off x="3758537" y="1864762"/>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CasellaDiTesto 17">
            <a:extLst>
              <a:ext uri="{FF2B5EF4-FFF2-40B4-BE49-F238E27FC236}">
                <a16:creationId xmlns:a16="http://schemas.microsoft.com/office/drawing/2014/main" id="{757F2164-0F76-424E-0662-7BAD468FD263}"/>
              </a:ext>
            </a:extLst>
          </p:cNvPr>
          <p:cNvSpPr txBox="1"/>
          <p:nvPr/>
        </p:nvSpPr>
        <p:spPr>
          <a:xfrm>
            <a:off x="6992826" y="1606048"/>
            <a:ext cx="5787487"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non rilevato	</a:t>
            </a:r>
          </a:p>
          <a:p>
            <a:pPr marL="285750" indent="-285750">
              <a:buFont typeface="Arial" panose="020B0604020202020204" pitchFamily="34" charset="0"/>
              <a:buChar char="•"/>
            </a:pPr>
            <a:r>
              <a:rPr lang="it-IT" sz="1700" dirty="0"/>
              <a:t>Soluzione sub-ottima:	9 azioni, circa 20 secondi</a:t>
            </a:r>
          </a:p>
        </p:txBody>
      </p:sp>
      <p:sp>
        <p:nvSpPr>
          <p:cNvPr id="34" name="Rettangolo 33">
            <a:extLst>
              <a:ext uri="{FF2B5EF4-FFF2-40B4-BE49-F238E27FC236}">
                <a16:creationId xmlns:a16="http://schemas.microsoft.com/office/drawing/2014/main" id="{64AD7861-A988-BC2A-9B98-7649F66DBFEE}"/>
              </a:ext>
            </a:extLst>
          </p:cNvPr>
          <p:cNvSpPr/>
          <p:nvPr/>
        </p:nvSpPr>
        <p:spPr>
          <a:xfrm>
            <a:off x="5209761" y="994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35" name="Rettangolo 34">
            <a:extLst>
              <a:ext uri="{FF2B5EF4-FFF2-40B4-BE49-F238E27FC236}">
                <a16:creationId xmlns:a16="http://schemas.microsoft.com/office/drawing/2014/main" id="{7136FF47-A17E-4777-E350-B987E679454A}"/>
              </a:ext>
            </a:extLst>
          </p:cNvPr>
          <p:cNvSpPr/>
          <p:nvPr/>
        </p:nvSpPr>
        <p:spPr>
          <a:xfrm>
            <a:off x="5771038" y="99496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36" name="Rettangolo 35">
            <a:extLst>
              <a:ext uri="{FF2B5EF4-FFF2-40B4-BE49-F238E27FC236}">
                <a16:creationId xmlns:a16="http://schemas.microsoft.com/office/drawing/2014/main" id="{8CDA753E-C9C1-B159-20BB-66CEB0BDA7D9}"/>
              </a:ext>
            </a:extLst>
          </p:cNvPr>
          <p:cNvSpPr/>
          <p:nvPr/>
        </p:nvSpPr>
        <p:spPr>
          <a:xfrm>
            <a:off x="5209761" y="1519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37" name="Rettangolo 36">
            <a:extLst>
              <a:ext uri="{FF2B5EF4-FFF2-40B4-BE49-F238E27FC236}">
                <a16:creationId xmlns:a16="http://schemas.microsoft.com/office/drawing/2014/main" id="{3FB74C08-C737-3500-724C-3E3A2090F42C}"/>
              </a:ext>
            </a:extLst>
          </p:cNvPr>
          <p:cNvSpPr/>
          <p:nvPr/>
        </p:nvSpPr>
        <p:spPr>
          <a:xfrm>
            <a:off x="5771038" y="1519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38" name="Rettangolo 37">
            <a:extLst>
              <a:ext uri="{FF2B5EF4-FFF2-40B4-BE49-F238E27FC236}">
                <a16:creationId xmlns:a16="http://schemas.microsoft.com/office/drawing/2014/main" id="{B92E3275-754C-D554-336B-26E49E8CAA57}"/>
              </a:ext>
            </a:extLst>
          </p:cNvPr>
          <p:cNvSpPr/>
          <p:nvPr/>
        </p:nvSpPr>
        <p:spPr>
          <a:xfrm>
            <a:off x="5209760" y="2043183"/>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39" name="Rettangolo 38">
            <a:extLst>
              <a:ext uri="{FF2B5EF4-FFF2-40B4-BE49-F238E27FC236}">
                <a16:creationId xmlns:a16="http://schemas.microsoft.com/office/drawing/2014/main" id="{FE4E11AF-F532-BED1-8302-C82462F4DE53}"/>
              </a:ext>
            </a:extLst>
          </p:cNvPr>
          <p:cNvSpPr/>
          <p:nvPr/>
        </p:nvSpPr>
        <p:spPr>
          <a:xfrm>
            <a:off x="5771037" y="2043183"/>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40" name="Rettangolo 39">
            <a:extLst>
              <a:ext uri="{FF2B5EF4-FFF2-40B4-BE49-F238E27FC236}">
                <a16:creationId xmlns:a16="http://schemas.microsoft.com/office/drawing/2014/main" id="{28D1C20E-CE7B-DB1D-D76A-E408355E436B}"/>
              </a:ext>
            </a:extLst>
          </p:cNvPr>
          <p:cNvSpPr/>
          <p:nvPr/>
        </p:nvSpPr>
        <p:spPr>
          <a:xfrm>
            <a:off x="6332314" y="994969"/>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41" name="Rettangolo 40">
            <a:extLst>
              <a:ext uri="{FF2B5EF4-FFF2-40B4-BE49-F238E27FC236}">
                <a16:creationId xmlns:a16="http://schemas.microsoft.com/office/drawing/2014/main" id="{EC09DBD2-6581-FF28-E97A-F54EEDF62B7A}"/>
              </a:ext>
            </a:extLst>
          </p:cNvPr>
          <p:cNvSpPr/>
          <p:nvPr/>
        </p:nvSpPr>
        <p:spPr>
          <a:xfrm>
            <a:off x="6332314" y="151907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42" name="Rettangolo 41">
            <a:extLst>
              <a:ext uri="{FF2B5EF4-FFF2-40B4-BE49-F238E27FC236}">
                <a16:creationId xmlns:a16="http://schemas.microsoft.com/office/drawing/2014/main" id="{6D89366A-97FF-B12A-371C-B8A4122D1BDC}"/>
              </a:ext>
            </a:extLst>
          </p:cNvPr>
          <p:cNvSpPr/>
          <p:nvPr/>
        </p:nvSpPr>
        <p:spPr>
          <a:xfrm>
            <a:off x="6332313" y="2043183"/>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43" name="Rettangolo 42">
            <a:extLst>
              <a:ext uri="{FF2B5EF4-FFF2-40B4-BE49-F238E27FC236}">
                <a16:creationId xmlns:a16="http://schemas.microsoft.com/office/drawing/2014/main" id="{D22FC765-8FDD-866A-AF60-7331A0FE9706}"/>
              </a:ext>
            </a:extLst>
          </p:cNvPr>
          <p:cNvSpPr/>
          <p:nvPr/>
        </p:nvSpPr>
        <p:spPr>
          <a:xfrm>
            <a:off x="5209759" y="2567290"/>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44" name="Rettangolo 43">
            <a:extLst>
              <a:ext uri="{FF2B5EF4-FFF2-40B4-BE49-F238E27FC236}">
                <a16:creationId xmlns:a16="http://schemas.microsoft.com/office/drawing/2014/main" id="{C60C37AE-869C-ECDA-63A3-130A8C377A0C}"/>
              </a:ext>
            </a:extLst>
          </p:cNvPr>
          <p:cNvSpPr/>
          <p:nvPr/>
        </p:nvSpPr>
        <p:spPr>
          <a:xfrm>
            <a:off x="6321533" y="256728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45" name="Rettangolo 44">
            <a:extLst>
              <a:ext uri="{FF2B5EF4-FFF2-40B4-BE49-F238E27FC236}">
                <a16:creationId xmlns:a16="http://schemas.microsoft.com/office/drawing/2014/main" id="{244CD760-3E6F-7E45-3424-894CD98FBB7B}"/>
              </a:ext>
            </a:extLst>
          </p:cNvPr>
          <p:cNvSpPr/>
          <p:nvPr/>
        </p:nvSpPr>
        <p:spPr>
          <a:xfrm>
            <a:off x="5765646" y="2567290"/>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46" name="CasellaDiTesto 45">
            <a:extLst>
              <a:ext uri="{FF2B5EF4-FFF2-40B4-BE49-F238E27FC236}">
                <a16:creationId xmlns:a16="http://schemas.microsoft.com/office/drawing/2014/main" id="{48B27D57-E03B-6588-BECC-5560D52845C8}"/>
              </a:ext>
            </a:extLst>
          </p:cNvPr>
          <p:cNvSpPr txBox="1"/>
          <p:nvPr/>
        </p:nvSpPr>
        <p:spPr>
          <a:xfrm>
            <a:off x="1768333" y="3417672"/>
            <a:ext cx="8720254" cy="353943"/>
          </a:xfrm>
          <a:prstGeom prst="rect">
            <a:avLst/>
          </a:prstGeom>
          <a:noFill/>
        </p:spPr>
        <p:txBody>
          <a:bodyPr wrap="square" rtlCol="0">
            <a:spAutoFit/>
          </a:bodyPr>
          <a:lstStyle/>
          <a:p>
            <a:pPr marL="285750" indent="-285750">
              <a:buFont typeface="Arial" panose="020B0604020202020204" pitchFamily="34" charset="0"/>
              <a:buChar char="•"/>
            </a:pPr>
            <a:r>
              <a:rPr lang="it-IT" sz="1700" dirty="0"/>
              <a:t>Parcheggio 4x4:</a:t>
            </a:r>
          </a:p>
        </p:txBody>
      </p:sp>
      <p:sp>
        <p:nvSpPr>
          <p:cNvPr id="47" name="Rettangolo 46">
            <a:extLst>
              <a:ext uri="{FF2B5EF4-FFF2-40B4-BE49-F238E27FC236}">
                <a16:creationId xmlns:a16="http://schemas.microsoft.com/office/drawing/2014/main" id="{5F68A5B6-375F-0F3A-D2EC-6D56C8AC6AC7}"/>
              </a:ext>
            </a:extLst>
          </p:cNvPr>
          <p:cNvSpPr/>
          <p:nvPr/>
        </p:nvSpPr>
        <p:spPr>
          <a:xfrm>
            <a:off x="954736" y="40931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48" name="Rettangolo 47">
            <a:extLst>
              <a:ext uri="{FF2B5EF4-FFF2-40B4-BE49-F238E27FC236}">
                <a16:creationId xmlns:a16="http://schemas.microsoft.com/office/drawing/2014/main" id="{79E39A25-046C-2785-C859-BBA9806A827C}"/>
              </a:ext>
            </a:extLst>
          </p:cNvPr>
          <p:cNvSpPr/>
          <p:nvPr/>
        </p:nvSpPr>
        <p:spPr>
          <a:xfrm>
            <a:off x="1516013" y="409313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49" name="Rettangolo 48">
            <a:extLst>
              <a:ext uri="{FF2B5EF4-FFF2-40B4-BE49-F238E27FC236}">
                <a16:creationId xmlns:a16="http://schemas.microsoft.com/office/drawing/2014/main" id="{D7F7BEB2-5BBB-088F-9456-E77C1CB403E1}"/>
              </a:ext>
            </a:extLst>
          </p:cNvPr>
          <p:cNvSpPr/>
          <p:nvPr/>
        </p:nvSpPr>
        <p:spPr>
          <a:xfrm>
            <a:off x="954736" y="46172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50" name="Rettangolo 49">
            <a:extLst>
              <a:ext uri="{FF2B5EF4-FFF2-40B4-BE49-F238E27FC236}">
                <a16:creationId xmlns:a16="http://schemas.microsoft.com/office/drawing/2014/main" id="{41507DA6-5810-9225-0BE7-D6016B5ABD26}"/>
              </a:ext>
            </a:extLst>
          </p:cNvPr>
          <p:cNvSpPr/>
          <p:nvPr/>
        </p:nvSpPr>
        <p:spPr>
          <a:xfrm>
            <a:off x="1516013" y="46172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51" name="Rettangolo 50">
            <a:extLst>
              <a:ext uri="{FF2B5EF4-FFF2-40B4-BE49-F238E27FC236}">
                <a16:creationId xmlns:a16="http://schemas.microsoft.com/office/drawing/2014/main" id="{3F42686A-D058-51C1-F442-50A4B6D3745A}"/>
              </a:ext>
            </a:extLst>
          </p:cNvPr>
          <p:cNvSpPr/>
          <p:nvPr/>
        </p:nvSpPr>
        <p:spPr>
          <a:xfrm>
            <a:off x="954735" y="514135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52" name="Rettangolo 51">
            <a:extLst>
              <a:ext uri="{FF2B5EF4-FFF2-40B4-BE49-F238E27FC236}">
                <a16:creationId xmlns:a16="http://schemas.microsoft.com/office/drawing/2014/main" id="{20C6933B-74CE-2C8C-9CF5-38CF7F6EAA01}"/>
              </a:ext>
            </a:extLst>
          </p:cNvPr>
          <p:cNvSpPr/>
          <p:nvPr/>
        </p:nvSpPr>
        <p:spPr>
          <a:xfrm>
            <a:off x="1516012" y="567719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14</a:t>
            </a:r>
          </a:p>
        </p:txBody>
      </p:sp>
      <p:sp>
        <p:nvSpPr>
          <p:cNvPr id="53" name="Rettangolo 52">
            <a:extLst>
              <a:ext uri="{FF2B5EF4-FFF2-40B4-BE49-F238E27FC236}">
                <a16:creationId xmlns:a16="http://schemas.microsoft.com/office/drawing/2014/main" id="{26FD4B12-66AF-792B-1136-FC4C405EBFEC}"/>
              </a:ext>
            </a:extLst>
          </p:cNvPr>
          <p:cNvSpPr/>
          <p:nvPr/>
        </p:nvSpPr>
        <p:spPr>
          <a:xfrm>
            <a:off x="2077289" y="4093138"/>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54" name="Rettangolo 53">
            <a:extLst>
              <a:ext uri="{FF2B5EF4-FFF2-40B4-BE49-F238E27FC236}">
                <a16:creationId xmlns:a16="http://schemas.microsoft.com/office/drawing/2014/main" id="{A3B85EDA-000D-C67A-0274-3CD9E8379775}"/>
              </a:ext>
            </a:extLst>
          </p:cNvPr>
          <p:cNvSpPr/>
          <p:nvPr/>
        </p:nvSpPr>
        <p:spPr>
          <a:xfrm>
            <a:off x="2077289" y="46172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55" name="Rettangolo 54">
            <a:extLst>
              <a:ext uri="{FF2B5EF4-FFF2-40B4-BE49-F238E27FC236}">
                <a16:creationId xmlns:a16="http://schemas.microsoft.com/office/drawing/2014/main" id="{4A8D62FB-C120-B9C7-C567-2FD45548ED53}"/>
              </a:ext>
            </a:extLst>
          </p:cNvPr>
          <p:cNvSpPr/>
          <p:nvPr/>
        </p:nvSpPr>
        <p:spPr>
          <a:xfrm>
            <a:off x="2077288" y="514135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56" name="Rettangolo 55">
            <a:extLst>
              <a:ext uri="{FF2B5EF4-FFF2-40B4-BE49-F238E27FC236}">
                <a16:creationId xmlns:a16="http://schemas.microsoft.com/office/drawing/2014/main" id="{BAD590D6-D283-9F8E-50A0-D33A996C2615}"/>
              </a:ext>
            </a:extLst>
          </p:cNvPr>
          <p:cNvSpPr/>
          <p:nvPr/>
        </p:nvSpPr>
        <p:spPr>
          <a:xfrm>
            <a:off x="954734" y="5665459"/>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13</a:t>
            </a:r>
          </a:p>
        </p:txBody>
      </p:sp>
      <p:sp>
        <p:nvSpPr>
          <p:cNvPr id="57" name="Rettangolo 56">
            <a:extLst>
              <a:ext uri="{FF2B5EF4-FFF2-40B4-BE49-F238E27FC236}">
                <a16:creationId xmlns:a16="http://schemas.microsoft.com/office/drawing/2014/main" id="{36771944-1825-E5F5-A078-1665884827AC}"/>
              </a:ext>
            </a:extLst>
          </p:cNvPr>
          <p:cNvSpPr/>
          <p:nvPr/>
        </p:nvSpPr>
        <p:spPr>
          <a:xfrm>
            <a:off x="2066508" y="566545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15</a:t>
            </a:r>
          </a:p>
        </p:txBody>
      </p:sp>
      <p:sp>
        <p:nvSpPr>
          <p:cNvPr id="58" name="Rettangolo 57">
            <a:extLst>
              <a:ext uri="{FF2B5EF4-FFF2-40B4-BE49-F238E27FC236}">
                <a16:creationId xmlns:a16="http://schemas.microsoft.com/office/drawing/2014/main" id="{E169E0C4-CB4C-374E-3AA9-CF2F5E3C456F}"/>
              </a:ext>
            </a:extLst>
          </p:cNvPr>
          <p:cNvSpPr/>
          <p:nvPr/>
        </p:nvSpPr>
        <p:spPr>
          <a:xfrm>
            <a:off x="1516011" y="5141351"/>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59" name="Freccia a destra 58">
            <a:extLst>
              <a:ext uri="{FF2B5EF4-FFF2-40B4-BE49-F238E27FC236}">
                <a16:creationId xmlns:a16="http://schemas.microsoft.com/office/drawing/2014/main" id="{F2FD1611-09D5-EB98-A170-58548205E5F8}"/>
              </a:ext>
            </a:extLst>
          </p:cNvPr>
          <p:cNvSpPr/>
          <p:nvPr/>
        </p:nvSpPr>
        <p:spPr>
          <a:xfrm>
            <a:off x="3579618" y="4845622"/>
            <a:ext cx="914400" cy="35683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Rettangolo 72">
            <a:extLst>
              <a:ext uri="{FF2B5EF4-FFF2-40B4-BE49-F238E27FC236}">
                <a16:creationId xmlns:a16="http://schemas.microsoft.com/office/drawing/2014/main" id="{7437D478-A117-BAA0-1F9B-67F546255B39}"/>
              </a:ext>
            </a:extLst>
          </p:cNvPr>
          <p:cNvSpPr/>
          <p:nvPr/>
        </p:nvSpPr>
        <p:spPr>
          <a:xfrm>
            <a:off x="2641720" y="46172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74" name="Rettangolo 73">
            <a:extLst>
              <a:ext uri="{FF2B5EF4-FFF2-40B4-BE49-F238E27FC236}">
                <a16:creationId xmlns:a16="http://schemas.microsoft.com/office/drawing/2014/main" id="{50C5D84A-A488-AA9C-F8E3-66AA70C70FFC}"/>
              </a:ext>
            </a:extLst>
          </p:cNvPr>
          <p:cNvSpPr/>
          <p:nvPr/>
        </p:nvSpPr>
        <p:spPr>
          <a:xfrm>
            <a:off x="2641719" y="5141352"/>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75" name="Rettangolo 74">
            <a:extLst>
              <a:ext uri="{FF2B5EF4-FFF2-40B4-BE49-F238E27FC236}">
                <a16:creationId xmlns:a16="http://schemas.microsoft.com/office/drawing/2014/main" id="{9FB4C597-8767-3153-F9BC-161350863636}"/>
              </a:ext>
            </a:extLst>
          </p:cNvPr>
          <p:cNvSpPr/>
          <p:nvPr/>
        </p:nvSpPr>
        <p:spPr>
          <a:xfrm>
            <a:off x="2630939" y="566545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16</a:t>
            </a:r>
          </a:p>
        </p:txBody>
      </p:sp>
      <p:sp>
        <p:nvSpPr>
          <p:cNvPr id="76" name="Rettangolo 75">
            <a:extLst>
              <a:ext uri="{FF2B5EF4-FFF2-40B4-BE49-F238E27FC236}">
                <a16:creationId xmlns:a16="http://schemas.microsoft.com/office/drawing/2014/main" id="{F77DA1AD-3973-C02B-BC83-E6453C36F0BC}"/>
              </a:ext>
            </a:extLst>
          </p:cNvPr>
          <p:cNvSpPr/>
          <p:nvPr/>
        </p:nvSpPr>
        <p:spPr>
          <a:xfrm>
            <a:off x="2630939" y="4101046"/>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77" name="Rettangolo 76">
            <a:extLst>
              <a:ext uri="{FF2B5EF4-FFF2-40B4-BE49-F238E27FC236}">
                <a16:creationId xmlns:a16="http://schemas.microsoft.com/office/drawing/2014/main" id="{691B7C91-5A73-1879-8DB8-8F7BBC36B37A}"/>
              </a:ext>
            </a:extLst>
          </p:cNvPr>
          <p:cNvSpPr/>
          <p:nvPr/>
        </p:nvSpPr>
        <p:spPr>
          <a:xfrm>
            <a:off x="5035623" y="410113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a:t>
            </a:r>
          </a:p>
        </p:txBody>
      </p:sp>
      <p:sp>
        <p:nvSpPr>
          <p:cNvPr id="78" name="Rettangolo 77">
            <a:extLst>
              <a:ext uri="{FF2B5EF4-FFF2-40B4-BE49-F238E27FC236}">
                <a16:creationId xmlns:a16="http://schemas.microsoft.com/office/drawing/2014/main" id="{A5075299-FE5E-417F-6016-3A9E377F4851}"/>
              </a:ext>
            </a:extLst>
          </p:cNvPr>
          <p:cNvSpPr/>
          <p:nvPr/>
        </p:nvSpPr>
        <p:spPr>
          <a:xfrm>
            <a:off x="5596900" y="410113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2</a:t>
            </a:r>
          </a:p>
        </p:txBody>
      </p:sp>
      <p:sp>
        <p:nvSpPr>
          <p:cNvPr id="79" name="Rettangolo 78">
            <a:extLst>
              <a:ext uri="{FF2B5EF4-FFF2-40B4-BE49-F238E27FC236}">
                <a16:creationId xmlns:a16="http://schemas.microsoft.com/office/drawing/2014/main" id="{A8200A9A-6176-2D46-034C-6207F27D6B7F}"/>
              </a:ext>
            </a:extLst>
          </p:cNvPr>
          <p:cNvSpPr/>
          <p:nvPr/>
        </p:nvSpPr>
        <p:spPr>
          <a:xfrm>
            <a:off x="5035623" y="462524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5</a:t>
            </a:r>
          </a:p>
        </p:txBody>
      </p:sp>
      <p:sp>
        <p:nvSpPr>
          <p:cNvPr id="80" name="Rettangolo 79">
            <a:extLst>
              <a:ext uri="{FF2B5EF4-FFF2-40B4-BE49-F238E27FC236}">
                <a16:creationId xmlns:a16="http://schemas.microsoft.com/office/drawing/2014/main" id="{B4D56789-CA6B-9903-A5C6-9F6EFF792CF4}"/>
              </a:ext>
            </a:extLst>
          </p:cNvPr>
          <p:cNvSpPr/>
          <p:nvPr/>
        </p:nvSpPr>
        <p:spPr>
          <a:xfrm>
            <a:off x="5596900" y="462524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6</a:t>
            </a:r>
          </a:p>
        </p:txBody>
      </p:sp>
      <p:sp>
        <p:nvSpPr>
          <p:cNvPr id="81" name="Rettangolo 80">
            <a:extLst>
              <a:ext uri="{FF2B5EF4-FFF2-40B4-BE49-F238E27FC236}">
                <a16:creationId xmlns:a16="http://schemas.microsoft.com/office/drawing/2014/main" id="{5A0C1374-AA45-33DD-7F08-260AA5A5DB6F}"/>
              </a:ext>
            </a:extLst>
          </p:cNvPr>
          <p:cNvSpPr/>
          <p:nvPr/>
        </p:nvSpPr>
        <p:spPr>
          <a:xfrm>
            <a:off x="5035622" y="514935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9</a:t>
            </a:r>
          </a:p>
        </p:txBody>
      </p:sp>
      <p:sp>
        <p:nvSpPr>
          <p:cNvPr id="82" name="Rettangolo 81">
            <a:extLst>
              <a:ext uri="{FF2B5EF4-FFF2-40B4-BE49-F238E27FC236}">
                <a16:creationId xmlns:a16="http://schemas.microsoft.com/office/drawing/2014/main" id="{90F87529-E49A-D213-2FF7-566930FA4ADC}"/>
              </a:ext>
            </a:extLst>
          </p:cNvPr>
          <p:cNvSpPr/>
          <p:nvPr/>
        </p:nvSpPr>
        <p:spPr>
          <a:xfrm>
            <a:off x="5596899" y="568519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14</a:t>
            </a:r>
          </a:p>
        </p:txBody>
      </p:sp>
      <p:sp>
        <p:nvSpPr>
          <p:cNvPr id="83" name="Rettangolo 82">
            <a:extLst>
              <a:ext uri="{FF2B5EF4-FFF2-40B4-BE49-F238E27FC236}">
                <a16:creationId xmlns:a16="http://schemas.microsoft.com/office/drawing/2014/main" id="{48EF6DAC-3E52-F91A-62F0-46F4EA71A7FC}"/>
              </a:ext>
            </a:extLst>
          </p:cNvPr>
          <p:cNvSpPr/>
          <p:nvPr/>
        </p:nvSpPr>
        <p:spPr>
          <a:xfrm>
            <a:off x="6158176" y="4101137"/>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3</a:t>
            </a:r>
          </a:p>
        </p:txBody>
      </p:sp>
      <p:sp>
        <p:nvSpPr>
          <p:cNvPr id="84" name="Rettangolo 83">
            <a:extLst>
              <a:ext uri="{FF2B5EF4-FFF2-40B4-BE49-F238E27FC236}">
                <a16:creationId xmlns:a16="http://schemas.microsoft.com/office/drawing/2014/main" id="{5CF63AB0-A6F0-4950-1C88-278052F5A055}"/>
              </a:ext>
            </a:extLst>
          </p:cNvPr>
          <p:cNvSpPr/>
          <p:nvPr/>
        </p:nvSpPr>
        <p:spPr>
          <a:xfrm>
            <a:off x="6158176" y="462524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7</a:t>
            </a:r>
          </a:p>
        </p:txBody>
      </p:sp>
      <p:sp>
        <p:nvSpPr>
          <p:cNvPr id="85" name="Rettangolo 84">
            <a:extLst>
              <a:ext uri="{FF2B5EF4-FFF2-40B4-BE49-F238E27FC236}">
                <a16:creationId xmlns:a16="http://schemas.microsoft.com/office/drawing/2014/main" id="{47C4EB48-7536-C632-D5AE-335BBE75ACA2}"/>
              </a:ext>
            </a:extLst>
          </p:cNvPr>
          <p:cNvSpPr/>
          <p:nvPr/>
        </p:nvSpPr>
        <p:spPr>
          <a:xfrm>
            <a:off x="6158175" y="514935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11</a:t>
            </a:r>
          </a:p>
        </p:txBody>
      </p:sp>
      <p:sp>
        <p:nvSpPr>
          <p:cNvPr id="86" name="Rettangolo 85">
            <a:extLst>
              <a:ext uri="{FF2B5EF4-FFF2-40B4-BE49-F238E27FC236}">
                <a16:creationId xmlns:a16="http://schemas.microsoft.com/office/drawing/2014/main" id="{4B1A29C4-9B2F-0135-CCC3-69898F4C0A70}"/>
              </a:ext>
            </a:extLst>
          </p:cNvPr>
          <p:cNvSpPr/>
          <p:nvPr/>
        </p:nvSpPr>
        <p:spPr>
          <a:xfrm>
            <a:off x="5035621" y="5673458"/>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13</a:t>
            </a:r>
          </a:p>
        </p:txBody>
      </p:sp>
      <p:sp>
        <p:nvSpPr>
          <p:cNvPr id="87" name="Rettangolo 86">
            <a:extLst>
              <a:ext uri="{FF2B5EF4-FFF2-40B4-BE49-F238E27FC236}">
                <a16:creationId xmlns:a16="http://schemas.microsoft.com/office/drawing/2014/main" id="{296BA310-9662-ED22-8ECC-F5E55C943732}"/>
              </a:ext>
            </a:extLst>
          </p:cNvPr>
          <p:cNvSpPr/>
          <p:nvPr/>
        </p:nvSpPr>
        <p:spPr>
          <a:xfrm>
            <a:off x="6147395" y="567345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15</a:t>
            </a:r>
          </a:p>
        </p:txBody>
      </p:sp>
      <p:sp>
        <p:nvSpPr>
          <p:cNvPr id="88" name="Rettangolo 87">
            <a:extLst>
              <a:ext uri="{FF2B5EF4-FFF2-40B4-BE49-F238E27FC236}">
                <a16:creationId xmlns:a16="http://schemas.microsoft.com/office/drawing/2014/main" id="{7EE9A897-7206-CDBF-CC06-810853D33CDB}"/>
              </a:ext>
            </a:extLst>
          </p:cNvPr>
          <p:cNvSpPr/>
          <p:nvPr/>
        </p:nvSpPr>
        <p:spPr>
          <a:xfrm>
            <a:off x="5596898" y="5149350"/>
            <a:ext cx="390293" cy="356839"/>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10</a:t>
            </a:r>
          </a:p>
        </p:txBody>
      </p:sp>
      <p:sp>
        <p:nvSpPr>
          <p:cNvPr id="89" name="Rettangolo 88">
            <a:extLst>
              <a:ext uri="{FF2B5EF4-FFF2-40B4-BE49-F238E27FC236}">
                <a16:creationId xmlns:a16="http://schemas.microsoft.com/office/drawing/2014/main" id="{6E111406-C22C-8D62-4631-F3D621C6C9D3}"/>
              </a:ext>
            </a:extLst>
          </p:cNvPr>
          <p:cNvSpPr/>
          <p:nvPr/>
        </p:nvSpPr>
        <p:spPr>
          <a:xfrm>
            <a:off x="6722607" y="4625244"/>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8</a:t>
            </a:r>
          </a:p>
        </p:txBody>
      </p:sp>
      <p:sp>
        <p:nvSpPr>
          <p:cNvPr id="90" name="Rettangolo 89">
            <a:extLst>
              <a:ext uri="{FF2B5EF4-FFF2-40B4-BE49-F238E27FC236}">
                <a16:creationId xmlns:a16="http://schemas.microsoft.com/office/drawing/2014/main" id="{520C6586-ECF6-BE27-E537-A767DA55F4FD}"/>
              </a:ext>
            </a:extLst>
          </p:cNvPr>
          <p:cNvSpPr/>
          <p:nvPr/>
        </p:nvSpPr>
        <p:spPr>
          <a:xfrm>
            <a:off x="6722606" y="5149351"/>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12</a:t>
            </a:r>
          </a:p>
        </p:txBody>
      </p:sp>
      <p:sp>
        <p:nvSpPr>
          <p:cNvPr id="91" name="Rettangolo 90">
            <a:extLst>
              <a:ext uri="{FF2B5EF4-FFF2-40B4-BE49-F238E27FC236}">
                <a16:creationId xmlns:a16="http://schemas.microsoft.com/office/drawing/2014/main" id="{7652697D-B905-B940-4AF6-9C0FC71063F0}"/>
              </a:ext>
            </a:extLst>
          </p:cNvPr>
          <p:cNvSpPr/>
          <p:nvPr/>
        </p:nvSpPr>
        <p:spPr>
          <a:xfrm>
            <a:off x="6711826" y="5673457"/>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6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16</a:t>
            </a:r>
          </a:p>
        </p:txBody>
      </p:sp>
      <p:sp>
        <p:nvSpPr>
          <p:cNvPr id="92" name="Rettangolo 91">
            <a:extLst>
              <a:ext uri="{FF2B5EF4-FFF2-40B4-BE49-F238E27FC236}">
                <a16:creationId xmlns:a16="http://schemas.microsoft.com/office/drawing/2014/main" id="{A68FDE90-384E-0928-6F63-98367466B43D}"/>
              </a:ext>
            </a:extLst>
          </p:cNvPr>
          <p:cNvSpPr/>
          <p:nvPr/>
        </p:nvSpPr>
        <p:spPr>
          <a:xfrm>
            <a:off x="6711826" y="4109045"/>
            <a:ext cx="390293" cy="3568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2000" dirty="0">
                <a:ln w="0"/>
                <a:solidFill>
                  <a:schemeClr val="tx1"/>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4</a:t>
            </a:r>
          </a:p>
        </p:txBody>
      </p:sp>
      <p:sp>
        <p:nvSpPr>
          <p:cNvPr id="93" name="CasellaDiTesto 92">
            <a:extLst>
              <a:ext uri="{FF2B5EF4-FFF2-40B4-BE49-F238E27FC236}">
                <a16:creationId xmlns:a16="http://schemas.microsoft.com/office/drawing/2014/main" id="{7791DAD0-30B6-2BFB-C49C-5F4A4B8C74F0}"/>
              </a:ext>
            </a:extLst>
          </p:cNvPr>
          <p:cNvSpPr txBox="1"/>
          <p:nvPr/>
        </p:nvSpPr>
        <p:spPr>
          <a:xfrm>
            <a:off x="7102119" y="4790009"/>
            <a:ext cx="5787487" cy="615553"/>
          </a:xfrm>
          <a:prstGeom prst="rect">
            <a:avLst/>
          </a:prstGeom>
          <a:noFill/>
        </p:spPr>
        <p:txBody>
          <a:bodyPr wrap="square" rtlCol="0">
            <a:spAutoFit/>
          </a:bodyPr>
          <a:lstStyle/>
          <a:p>
            <a:pPr marL="285750" indent="-285750">
              <a:buFont typeface="Arial" panose="020B0604020202020204" pitchFamily="34" charset="0"/>
              <a:buChar char="•"/>
            </a:pPr>
            <a:r>
              <a:rPr lang="it-IT" sz="1700" dirty="0"/>
              <a:t>Soluzione ottima: 	non rilevato	</a:t>
            </a:r>
          </a:p>
          <a:p>
            <a:pPr marL="285750" indent="-285750">
              <a:buFont typeface="Arial" panose="020B0604020202020204" pitchFamily="34" charset="0"/>
              <a:buChar char="•"/>
            </a:pPr>
            <a:r>
              <a:rPr lang="it-IT" sz="1700" dirty="0"/>
              <a:t>Soluzione sub-ottima:	16 azioni, circa 3 minuti</a:t>
            </a:r>
          </a:p>
        </p:txBody>
      </p:sp>
    </p:spTree>
    <p:extLst>
      <p:ext uri="{BB962C8B-B14F-4D97-AF65-F5344CB8AC3E}">
        <p14:creationId xmlns:p14="http://schemas.microsoft.com/office/powerpoint/2010/main" val="4294483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unto esclamativo su uno sfondo giallo">
            <a:extLst>
              <a:ext uri="{FF2B5EF4-FFF2-40B4-BE49-F238E27FC236}">
                <a16:creationId xmlns:a16="http://schemas.microsoft.com/office/drawing/2014/main" id="{B01D1441-19E9-B8A3-95FB-1BA8B5941DBB}"/>
              </a:ext>
            </a:extLst>
          </p:cNvPr>
          <p:cNvPicPr>
            <a:picLocks noChangeAspect="1"/>
          </p:cNvPicPr>
          <p:nvPr/>
        </p:nvPicPr>
        <p:blipFill rotWithShape="1">
          <a:blip r:embed="rId3"/>
          <a:srcRect l="27559" r="14491" b="4"/>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11" name="Group 10">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12"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it-IT"/>
            </a:p>
          </p:txBody>
        </p:sp>
        <p:sp>
          <p:nvSpPr>
            <p:cNvPr id="13"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it-IT"/>
            </a:p>
          </p:txBody>
        </p:sp>
        <p:sp>
          <p:nvSpPr>
            <p:cNvPr id="14"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it-IT"/>
            </a:p>
          </p:txBody>
        </p:sp>
        <p:sp>
          <p:nvSpPr>
            <p:cNvPr id="15"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it-IT"/>
            </a:p>
          </p:txBody>
        </p:sp>
        <p:sp>
          <p:nvSpPr>
            <p:cNvPr id="16"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it-IT"/>
            </a:p>
          </p:txBody>
        </p:sp>
        <p:sp>
          <p:nvSpPr>
            <p:cNvPr id="17"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it-IT"/>
            </a:p>
          </p:txBody>
        </p:sp>
      </p:grpSp>
      <p:sp>
        <p:nvSpPr>
          <p:cNvPr id="2" name="Titolo 1">
            <a:extLst>
              <a:ext uri="{FF2B5EF4-FFF2-40B4-BE49-F238E27FC236}">
                <a16:creationId xmlns:a16="http://schemas.microsoft.com/office/drawing/2014/main" id="{6966B66A-B359-25AF-7345-01D86F3272CA}"/>
              </a:ext>
            </a:extLst>
          </p:cNvPr>
          <p:cNvSpPr>
            <a:spLocks noGrp="1"/>
          </p:cNvSpPr>
          <p:nvPr>
            <p:ph type="title"/>
          </p:nvPr>
        </p:nvSpPr>
        <p:spPr>
          <a:xfrm>
            <a:off x="642821" y="685800"/>
            <a:ext cx="5260680" cy="1752599"/>
          </a:xfrm>
        </p:spPr>
        <p:txBody>
          <a:bodyPr>
            <a:normAutofit/>
          </a:bodyPr>
          <a:lstStyle/>
          <a:p>
            <a:pPr algn="l"/>
            <a:r>
              <a:rPr lang="it-IT" dirty="0">
                <a:solidFill>
                  <a:srgbClr val="0070C0"/>
                </a:solidFill>
              </a:rPr>
              <a:t>Car Parking</a:t>
            </a:r>
            <a:endParaRPr lang="it-IT">
              <a:solidFill>
                <a:srgbClr val="0070C0"/>
              </a:solidFill>
            </a:endParaRPr>
          </a:p>
        </p:txBody>
      </p:sp>
      <p:sp>
        <p:nvSpPr>
          <p:cNvPr id="3" name="Segnaposto contenuto 2">
            <a:extLst>
              <a:ext uri="{FF2B5EF4-FFF2-40B4-BE49-F238E27FC236}">
                <a16:creationId xmlns:a16="http://schemas.microsoft.com/office/drawing/2014/main" id="{906355EB-FA4A-1919-C2CB-02678FB37931}"/>
              </a:ext>
            </a:extLst>
          </p:cNvPr>
          <p:cNvSpPr>
            <a:spLocks noGrp="1"/>
          </p:cNvSpPr>
          <p:nvPr>
            <p:ph idx="1"/>
          </p:nvPr>
        </p:nvSpPr>
        <p:spPr>
          <a:xfrm>
            <a:off x="643468" y="1993899"/>
            <a:ext cx="5501980" cy="4445001"/>
          </a:xfrm>
        </p:spPr>
        <p:txBody>
          <a:bodyPr vert="horz" lIns="91440" tIns="45720" rIns="91440" bIns="45720" rtlCol="0" anchor="ctr">
            <a:noAutofit/>
          </a:bodyPr>
          <a:lstStyle/>
          <a:p>
            <a:r>
              <a:rPr lang="it-IT" sz="2000" dirty="0"/>
              <a:t>Il programma "Car Parking" ha come obiettivo quello di formulare un piano di azioni utili ad effettuare spostamenti di autoveicoli all'interno di un parcheggio, consentendo una corretta disposizione delle vetture basandosi su una struttura iniziale costituita da più colonne.</a:t>
            </a:r>
          </a:p>
          <a:p>
            <a:pPr>
              <a:buClr>
                <a:srgbClr val="1287C3"/>
              </a:buClr>
            </a:pPr>
            <a:r>
              <a:rPr lang="it-IT" sz="2000" dirty="0"/>
              <a:t>Tale programma è stato pensato per quelle attività che hanno bisogno di un'attenta gestione degli spazi, come concessionarie e parcheggi aeroportuali dove gli spazi sono ristretti e si necessita di spostare frequentemente le vetture.</a:t>
            </a:r>
            <a:endParaRPr lang="it-IT" sz="2000"/>
          </a:p>
        </p:txBody>
      </p:sp>
    </p:spTree>
    <p:extLst>
      <p:ext uri="{BB962C8B-B14F-4D97-AF65-F5344CB8AC3E}">
        <p14:creationId xmlns:p14="http://schemas.microsoft.com/office/powerpoint/2010/main" val="1265273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90265" y="-12875"/>
            <a:ext cx="2604396" cy="6890194"/>
            <a:chOff x="2199787" y="-12875"/>
            <a:chExt cx="2679011" cy="6890194"/>
          </a:xfrm>
        </p:grpSpPr>
        <p:sp useBgFill="1">
          <p:nvSpPr>
            <p:cNvPr id="12"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2">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2">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16"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txBody>
            <a:bodyPr/>
            <a:lstStyle/>
            <a:p>
              <a:endParaRPr lang="it-IT"/>
            </a:p>
          </p:txBody>
        </p:sp>
        <p:sp>
          <p:nvSpPr>
            <p:cNvPr id="17"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txBody>
            <a:bodyPr/>
            <a:lstStyle/>
            <a:p>
              <a:endParaRPr lang="it-IT"/>
            </a:p>
          </p:txBody>
        </p:sp>
        <p:sp>
          <p:nvSpPr>
            <p:cNvPr id="18"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txBody>
            <a:bodyPr/>
            <a:lstStyle/>
            <a:p>
              <a:endParaRPr lang="it-IT"/>
            </a:p>
          </p:txBody>
        </p:sp>
        <p:sp>
          <p:nvSpPr>
            <p:cNvPr id="19"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txBody>
            <a:bodyPr/>
            <a:lstStyle/>
            <a:p>
              <a:endParaRPr lang="it-IT"/>
            </a:p>
          </p:txBody>
        </p:sp>
        <p:sp>
          <p:nvSpPr>
            <p:cNvPr id="20"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txBody>
            <a:bodyPr/>
            <a:lstStyle/>
            <a:p>
              <a:endParaRPr lang="it-IT"/>
            </a:p>
          </p:txBody>
        </p:sp>
        <p:sp>
          <p:nvSpPr>
            <p:cNvPr id="21"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txBody>
            <a:bodyPr/>
            <a:lstStyle/>
            <a:p>
              <a:endParaRPr lang="it-IT"/>
            </a:p>
          </p:txBody>
        </p:sp>
      </p:grpSp>
      <p:sp>
        <p:nvSpPr>
          <p:cNvPr id="2" name="Titolo 1">
            <a:extLst>
              <a:ext uri="{FF2B5EF4-FFF2-40B4-BE49-F238E27FC236}">
                <a16:creationId xmlns:a16="http://schemas.microsoft.com/office/drawing/2014/main" id="{21D93D69-BF01-5BB2-F2AE-E2894ED75EF7}"/>
              </a:ext>
            </a:extLst>
          </p:cNvPr>
          <p:cNvSpPr>
            <a:spLocks noGrp="1"/>
          </p:cNvSpPr>
          <p:nvPr>
            <p:ph type="title"/>
          </p:nvPr>
        </p:nvSpPr>
        <p:spPr>
          <a:xfrm>
            <a:off x="4152899" y="825500"/>
            <a:ext cx="7345891" cy="1413933"/>
          </a:xfrm>
        </p:spPr>
        <p:txBody>
          <a:bodyPr>
            <a:normAutofit/>
          </a:bodyPr>
          <a:lstStyle/>
          <a:p>
            <a:r>
              <a:rPr lang="it-IT" dirty="0">
                <a:solidFill>
                  <a:srgbClr val="0070C0"/>
                </a:solidFill>
              </a:rPr>
              <a:t>Evoluzione del progetto</a:t>
            </a:r>
          </a:p>
        </p:txBody>
      </p:sp>
      <p:pic>
        <p:nvPicPr>
          <p:cNvPr id="5" name="Picture 4" descr="Grande parcheggio per auto dall'alto">
            <a:extLst>
              <a:ext uri="{FF2B5EF4-FFF2-40B4-BE49-F238E27FC236}">
                <a16:creationId xmlns:a16="http://schemas.microsoft.com/office/drawing/2014/main" id="{92ED75F6-F41E-70EF-C74C-2D440010E490}"/>
              </a:ext>
            </a:extLst>
          </p:cNvPr>
          <p:cNvPicPr>
            <a:picLocks noChangeAspect="1"/>
          </p:cNvPicPr>
          <p:nvPr/>
        </p:nvPicPr>
        <p:blipFill rotWithShape="1">
          <a:blip r:embed="rId3"/>
          <a:srcRect l="18481" r="47953" b="9"/>
          <a:stretch/>
        </p:blipFill>
        <p:spPr>
          <a:xfrm>
            <a:off x="20" y="10"/>
            <a:ext cx="3459143"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3" name="Segnaposto contenuto 2">
            <a:extLst>
              <a:ext uri="{FF2B5EF4-FFF2-40B4-BE49-F238E27FC236}">
                <a16:creationId xmlns:a16="http://schemas.microsoft.com/office/drawing/2014/main" id="{F47DCBC4-0090-2F79-459D-122F7E817006}"/>
              </a:ext>
            </a:extLst>
          </p:cNvPr>
          <p:cNvSpPr>
            <a:spLocks noGrp="1"/>
          </p:cNvSpPr>
          <p:nvPr>
            <p:ph idx="1"/>
          </p:nvPr>
        </p:nvSpPr>
        <p:spPr>
          <a:xfrm>
            <a:off x="3704167" y="1845733"/>
            <a:ext cx="8230656" cy="3843867"/>
          </a:xfrm>
        </p:spPr>
        <p:txBody>
          <a:bodyPr>
            <a:normAutofit/>
          </a:bodyPr>
          <a:lstStyle/>
          <a:p>
            <a:pPr marL="0" indent="0">
              <a:buNone/>
            </a:pPr>
            <a:r>
              <a:rPr lang="it-IT" sz="2000" dirty="0"/>
              <a:t>Durante lo sviluppo del progetto, sono state implementate più versioni:</a:t>
            </a:r>
          </a:p>
          <a:p>
            <a:r>
              <a:rPr lang="it-IT" sz="2000" dirty="0"/>
              <a:t>Una prima versione prevedeva solo l'impiego di due file orizzontali di veicoli, dato un qualsiasi numero di colonne e lasciando due spazi liberi nel parcheggio.</a:t>
            </a:r>
          </a:p>
          <a:p>
            <a:pPr>
              <a:buClr>
                <a:srgbClr val="1287C3"/>
              </a:buClr>
            </a:pPr>
            <a:r>
              <a:rPr lang="it-IT" sz="2000" dirty="0"/>
              <a:t>La seconda versione conteneva la possibilità di avere più file orizzontali di veicoli ma non la completa occupazione del parcheggio.</a:t>
            </a:r>
          </a:p>
          <a:p>
            <a:pPr>
              <a:buClr>
                <a:srgbClr val="1287C3"/>
              </a:buClr>
            </a:pPr>
            <a:r>
              <a:rPr lang="it-IT" sz="2000" dirty="0"/>
              <a:t>La versione finale comprende le casistiche precedenti e permette la completa saturazione del parcheggio mediante parcheggi temporanei.</a:t>
            </a:r>
          </a:p>
        </p:txBody>
      </p:sp>
    </p:spTree>
    <p:extLst>
      <p:ext uri="{BB962C8B-B14F-4D97-AF65-F5344CB8AC3E}">
        <p14:creationId xmlns:p14="http://schemas.microsoft.com/office/powerpoint/2010/main" val="394724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DF99480-C084-7EB8-0F56-FF6539C92A2B}"/>
              </a:ext>
            </a:extLst>
          </p:cNvPr>
          <p:cNvSpPr>
            <a:spLocks noGrp="1"/>
          </p:cNvSpPr>
          <p:nvPr>
            <p:ph type="title"/>
          </p:nvPr>
        </p:nvSpPr>
        <p:spPr>
          <a:xfrm>
            <a:off x="1484311" y="27281"/>
            <a:ext cx="10018713" cy="1752599"/>
          </a:xfrm>
        </p:spPr>
        <p:txBody>
          <a:bodyPr/>
          <a:lstStyle/>
          <a:p>
            <a:pPr algn="l"/>
            <a:r>
              <a:rPr lang="it-IT" dirty="0">
                <a:solidFill>
                  <a:srgbClr val="0070C0"/>
                </a:solidFill>
              </a:rPr>
              <a:t>PDDL</a:t>
            </a:r>
          </a:p>
        </p:txBody>
      </p:sp>
      <p:sp>
        <p:nvSpPr>
          <p:cNvPr id="3" name="Segnaposto contenuto 2">
            <a:extLst>
              <a:ext uri="{FF2B5EF4-FFF2-40B4-BE49-F238E27FC236}">
                <a16:creationId xmlns:a16="http://schemas.microsoft.com/office/drawing/2014/main" id="{77AE48E4-9181-46DE-1076-58604696C8E7}"/>
              </a:ext>
            </a:extLst>
          </p:cNvPr>
          <p:cNvSpPr>
            <a:spLocks noGrp="1"/>
          </p:cNvSpPr>
          <p:nvPr>
            <p:ph idx="1"/>
          </p:nvPr>
        </p:nvSpPr>
        <p:spPr>
          <a:xfrm>
            <a:off x="1484309" y="1668875"/>
            <a:ext cx="10620788" cy="5080942"/>
          </a:xfrm>
        </p:spPr>
        <p:txBody>
          <a:bodyPr vert="horz" lIns="91440" tIns="45720" rIns="91440" bIns="45720" rtlCol="0" anchor="ctr">
            <a:noAutofit/>
          </a:bodyPr>
          <a:lstStyle/>
          <a:p>
            <a:pPr marL="0" indent="0">
              <a:buNone/>
            </a:pPr>
            <a:r>
              <a:rPr lang="it-IT" sz="2000" dirty="0">
                <a:ea typeface="+mn-lt"/>
                <a:cs typeface="+mn-lt"/>
              </a:rPr>
              <a:t>PDDL (Planning Domain Definition Language) è un insieme di linguaggi che permettono di definire problemi di  IA planning.</a:t>
            </a:r>
            <a:endParaRPr lang="it-IT" sz="2000"/>
          </a:p>
          <a:p>
            <a:pPr marL="0" indent="0">
              <a:buClr>
                <a:srgbClr val="1287C3"/>
              </a:buClr>
              <a:buNone/>
            </a:pPr>
            <a:r>
              <a:rPr lang="it-IT" sz="2000" dirty="0">
                <a:ea typeface="+mn-lt"/>
                <a:cs typeface="+mn-lt"/>
              </a:rPr>
              <a:t>I programmi PDDL sono costituiti da tre parti principali:</a:t>
            </a:r>
            <a:endParaRPr lang="it-IT" sz="2000" dirty="0"/>
          </a:p>
          <a:p>
            <a:pPr lvl="1">
              <a:buClr>
                <a:srgbClr val="1287C3"/>
              </a:buClr>
            </a:pPr>
            <a:r>
              <a:rPr lang="it-IT" b="1" dirty="0">
                <a:latin typeface="Corbel"/>
                <a:cs typeface="Courier New"/>
              </a:rPr>
              <a:t>Dominio: </a:t>
            </a:r>
            <a:r>
              <a:rPr lang="it-IT" dirty="0">
                <a:ea typeface="+mn-lt"/>
                <a:cs typeface="+mn-lt"/>
              </a:rPr>
              <a:t>in cui vengono definiti gli aspetti base, che non variano a seconda della specifica situazione.</a:t>
            </a:r>
            <a:endParaRPr lang="it-IT"/>
          </a:p>
          <a:p>
            <a:pPr lvl="1">
              <a:buClr>
                <a:srgbClr val="1287C3"/>
              </a:buClr>
            </a:pPr>
            <a:r>
              <a:rPr lang="it-IT" b="1" dirty="0">
                <a:latin typeface="Corbel"/>
                <a:cs typeface="Courier New"/>
              </a:rPr>
              <a:t>Problema:</a:t>
            </a:r>
            <a:r>
              <a:rPr lang="it-IT" b="1" dirty="0">
                <a:ea typeface="+mn-lt"/>
                <a:cs typeface="Courier New"/>
              </a:rPr>
              <a:t> </a:t>
            </a:r>
            <a:r>
              <a:rPr lang="it-IT" dirty="0">
                <a:ea typeface="+mn-lt"/>
                <a:cs typeface="+mn-lt"/>
              </a:rPr>
              <a:t>che rappresenta l’istanza specifica, definendo oggetti e inizializzazione.  </a:t>
            </a:r>
            <a:endParaRPr lang="it-IT" dirty="0"/>
          </a:p>
          <a:p>
            <a:pPr lvl="1">
              <a:buClr>
                <a:srgbClr val="1287C3"/>
              </a:buClr>
            </a:pPr>
            <a:r>
              <a:rPr lang="it-IT" b="1" dirty="0">
                <a:latin typeface="Corbel"/>
                <a:cs typeface="Courier New"/>
              </a:rPr>
              <a:t>Planner</a:t>
            </a:r>
            <a:r>
              <a:rPr lang="it-IT" b="1" dirty="0">
                <a:ea typeface="+mn-lt"/>
                <a:cs typeface="Courier New"/>
              </a:rPr>
              <a:t>: </a:t>
            </a:r>
            <a:r>
              <a:rPr lang="it-IT" dirty="0">
                <a:ea typeface="+mn-lt"/>
                <a:cs typeface="+mn-lt"/>
              </a:rPr>
              <a:t>unisce i precedenti file e, seguendo le regole del dominio, decompone e risolve il problema.</a:t>
            </a:r>
            <a:endParaRPr lang="it-IT" dirty="0"/>
          </a:p>
          <a:p>
            <a:pPr marL="0" indent="0">
              <a:buClr>
                <a:srgbClr val="1287C3"/>
              </a:buClr>
              <a:buNone/>
            </a:pPr>
            <a:r>
              <a:rPr lang="it-IT" sz="2000" dirty="0"/>
              <a:t>L'applicazione "Car Parking" gestisce tutte le fasi di spostamento dei veicoli, partendo da una configurazione iniziale e sfruttando dei parcheggi temporanei dove collocare momentaneamente le auto, effettua gli spostamenti necessari per avere la configurazione finale desiderata.</a:t>
            </a:r>
          </a:p>
          <a:p>
            <a:pPr>
              <a:buClr>
                <a:srgbClr val="1287C3"/>
              </a:buClr>
            </a:pPr>
            <a:endParaRPr lang="it-IT" sz="1700" dirty="0">
              <a:latin typeface="Corbel"/>
              <a:ea typeface="Cambria"/>
            </a:endParaRPr>
          </a:p>
          <a:p>
            <a:pPr>
              <a:buClr>
                <a:srgbClr val="1287C3"/>
              </a:buClr>
            </a:pPr>
            <a:endParaRPr lang="it-IT" dirty="0"/>
          </a:p>
        </p:txBody>
      </p:sp>
    </p:spTree>
    <p:extLst>
      <p:ext uri="{BB962C8B-B14F-4D97-AF65-F5344CB8AC3E}">
        <p14:creationId xmlns:p14="http://schemas.microsoft.com/office/powerpoint/2010/main" val="717852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73F60A-C63E-957C-C9B4-D1232A6C1898}"/>
              </a:ext>
            </a:extLst>
          </p:cNvPr>
          <p:cNvSpPr>
            <a:spLocks noGrp="1"/>
          </p:cNvSpPr>
          <p:nvPr>
            <p:ph type="title"/>
          </p:nvPr>
        </p:nvSpPr>
        <p:spPr>
          <a:xfrm>
            <a:off x="1484311" y="544241"/>
            <a:ext cx="10018713" cy="1752599"/>
          </a:xfrm>
        </p:spPr>
        <p:txBody>
          <a:bodyPr/>
          <a:lstStyle/>
          <a:p>
            <a:pPr algn="l"/>
            <a:r>
              <a:rPr lang="it-IT" dirty="0">
                <a:solidFill>
                  <a:srgbClr val="0070C0"/>
                </a:solidFill>
              </a:rPr>
              <a:t>DOMINIO</a:t>
            </a:r>
          </a:p>
        </p:txBody>
      </p:sp>
      <p:sp>
        <p:nvSpPr>
          <p:cNvPr id="3" name="Segnaposto contenuto 2">
            <a:extLst>
              <a:ext uri="{FF2B5EF4-FFF2-40B4-BE49-F238E27FC236}">
                <a16:creationId xmlns:a16="http://schemas.microsoft.com/office/drawing/2014/main" id="{10E2F39F-EAA9-3CC5-2381-B7434435AFA8}"/>
              </a:ext>
            </a:extLst>
          </p:cNvPr>
          <p:cNvSpPr>
            <a:spLocks noGrp="1"/>
          </p:cNvSpPr>
          <p:nvPr>
            <p:ph idx="1"/>
          </p:nvPr>
        </p:nvSpPr>
        <p:spPr>
          <a:xfrm>
            <a:off x="1484310" y="1205879"/>
            <a:ext cx="10026457" cy="5038493"/>
          </a:xfrm>
        </p:spPr>
        <p:txBody>
          <a:bodyPr>
            <a:normAutofit/>
          </a:bodyPr>
          <a:lstStyle/>
          <a:p>
            <a:pPr marL="0" indent="0">
              <a:buNone/>
            </a:pPr>
            <a:r>
              <a:rPr lang="it-IT" sz="2000" dirty="0">
                <a:ea typeface="+mn-lt"/>
                <a:cs typeface="+mn-lt"/>
              </a:rPr>
              <a:t>Il dominio permette di definire diversi oggetti, ognuno dei quali con le rispettive caratteristiche, definite dai predicati e dalle funzioni. </a:t>
            </a:r>
            <a:endParaRPr lang="it-IT" sz="2000" dirty="0"/>
          </a:p>
          <a:p>
            <a:pPr marL="0" indent="0">
              <a:buClr>
                <a:srgbClr val="1287C3"/>
              </a:buClr>
              <a:buNone/>
            </a:pPr>
            <a:r>
              <a:rPr lang="it-IT" sz="2000" dirty="0"/>
              <a:t>Il dominio del programma definisce quattro oggetti:</a:t>
            </a:r>
            <a:endParaRPr lang="it-IT" sz="2000" b="1" dirty="0"/>
          </a:p>
          <a:p>
            <a:pPr>
              <a:buClr>
                <a:srgbClr val="1287C3"/>
              </a:buClr>
            </a:pPr>
            <a:r>
              <a:rPr lang="it-IT" sz="2000" b="1" dirty="0"/>
              <a:t>Car: </a:t>
            </a:r>
            <a:r>
              <a:rPr lang="it-IT" sz="2000" dirty="0"/>
              <a:t>rappresenta una vettura</a:t>
            </a:r>
            <a:endParaRPr lang="it-IT" dirty="0"/>
          </a:p>
          <a:p>
            <a:pPr>
              <a:buClr>
                <a:srgbClr val="1287C3"/>
              </a:buClr>
            </a:pPr>
            <a:r>
              <a:rPr lang="it-IT" sz="2000" b="1" dirty="0"/>
              <a:t>Park:</a:t>
            </a:r>
            <a:r>
              <a:rPr lang="it-IT" sz="2000" dirty="0"/>
              <a:t> rappresenta un posto auto della prima fila del parcheggio, fondamentale per definire lo schema base del  problema</a:t>
            </a:r>
            <a:endParaRPr lang="it-IT" dirty="0"/>
          </a:p>
          <a:p>
            <a:pPr>
              <a:buClr>
                <a:srgbClr val="1287C3"/>
              </a:buClr>
            </a:pPr>
            <a:r>
              <a:rPr lang="it-IT" sz="2000" b="1" dirty="0" err="1"/>
              <a:t>TempPark</a:t>
            </a:r>
            <a:r>
              <a:rPr lang="it-IT" sz="2000" b="1" dirty="0"/>
              <a:t>: </a:t>
            </a:r>
            <a:r>
              <a:rPr lang="it-IT" sz="2000" dirty="0"/>
              <a:t>rappresenta il parcheggio d'appoggio per effettuare gli spostamenti</a:t>
            </a:r>
            <a:endParaRPr lang="it-IT" dirty="0"/>
          </a:p>
          <a:p>
            <a:pPr>
              <a:buClr>
                <a:srgbClr val="1287C3"/>
              </a:buClr>
            </a:pPr>
            <a:r>
              <a:rPr lang="it-IT" sz="2000" b="1" dirty="0" err="1"/>
              <a:t>Row</a:t>
            </a:r>
            <a:r>
              <a:rPr lang="it-IT" sz="2000" b="1" dirty="0"/>
              <a:t>:</a:t>
            </a:r>
            <a:r>
              <a:rPr lang="it-IT" sz="2000" dirty="0"/>
              <a:t> rappresenta una delle file del parcheggio.</a:t>
            </a:r>
          </a:p>
          <a:p>
            <a:pPr>
              <a:buClr>
                <a:srgbClr val="1287C3"/>
              </a:buClr>
            </a:pPr>
            <a:endParaRPr lang="it-IT" dirty="0"/>
          </a:p>
        </p:txBody>
      </p:sp>
    </p:spTree>
    <p:extLst>
      <p:ext uri="{BB962C8B-B14F-4D97-AF65-F5344CB8AC3E}">
        <p14:creationId xmlns:p14="http://schemas.microsoft.com/office/powerpoint/2010/main" val="2345778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794976-8ABF-F8A5-F5F6-B6C42B9EEDEA}"/>
              </a:ext>
            </a:extLst>
          </p:cNvPr>
          <p:cNvSpPr>
            <a:spLocks noGrp="1"/>
          </p:cNvSpPr>
          <p:nvPr>
            <p:ph type="title"/>
          </p:nvPr>
        </p:nvSpPr>
        <p:spPr>
          <a:xfrm>
            <a:off x="1446211" y="863600"/>
            <a:ext cx="10018713" cy="4245561"/>
          </a:xfrm>
        </p:spPr>
        <p:txBody>
          <a:bodyPr>
            <a:normAutofit/>
          </a:bodyPr>
          <a:lstStyle/>
          <a:p>
            <a:pPr algn="l"/>
            <a:r>
              <a:rPr lang="it-IT" sz="2100" b="1" dirty="0">
                <a:solidFill>
                  <a:schemeClr val="accent2">
                    <a:lumMod val="50000"/>
                  </a:schemeClr>
                </a:solidFill>
                <a:ea typeface="+mj-lt"/>
                <a:cs typeface="+mj-lt"/>
              </a:rPr>
              <a:t>PREDICATI:</a:t>
            </a:r>
            <a:r>
              <a:rPr lang="it-IT" sz="2100" dirty="0">
                <a:ea typeface="+mj-lt"/>
                <a:cs typeface="+mj-lt"/>
              </a:rPr>
              <a:t> </a:t>
            </a:r>
            <a:r>
              <a:rPr lang="it-IT" sz="1900" dirty="0">
                <a:ea typeface="+mj-lt"/>
                <a:cs typeface="+mj-lt"/>
              </a:rPr>
              <a:t>sono applicabili ad uno o più oggetti e ne definiscono delle proprietà, che possono essere imposte come vere o false in qualsiasi punto del problema. </a:t>
            </a:r>
            <a:endParaRPr lang="it-IT" sz="1900" dirty="0"/>
          </a:p>
          <a:p>
            <a:pPr algn="l"/>
            <a:r>
              <a:rPr lang="it-IT" sz="1900" dirty="0">
                <a:ea typeface="+mj-lt"/>
                <a:cs typeface="+mj-lt"/>
              </a:rPr>
              <a:t>Un predicato non esplicitamente inizializzato come vero, viene assunto essere falso.  </a:t>
            </a:r>
            <a:br>
              <a:rPr lang="it-IT" sz="1900" dirty="0">
                <a:ea typeface="+mj-lt"/>
                <a:cs typeface="+mj-lt"/>
              </a:rPr>
            </a:br>
            <a:br>
              <a:rPr lang="it-IT" sz="1900" dirty="0">
                <a:ea typeface="+mj-lt"/>
                <a:cs typeface="+mj-lt"/>
              </a:rPr>
            </a:br>
            <a:r>
              <a:rPr lang="it-IT" sz="1900" dirty="0"/>
              <a:t>Predicati presenti nel programma:</a:t>
            </a:r>
          </a:p>
          <a:p>
            <a:pPr algn="l"/>
            <a:r>
              <a:rPr lang="it-IT" sz="1900" dirty="0">
                <a:latin typeface="Corbel"/>
              </a:rPr>
              <a:t>    (</a:t>
            </a:r>
            <a:r>
              <a:rPr lang="it-IT" sz="1900" dirty="0" err="1">
                <a:latin typeface="Corbel"/>
              </a:rPr>
              <a:t>isParkedIn</a:t>
            </a:r>
            <a:r>
              <a:rPr lang="it-IT" sz="1900" dirty="0">
                <a:solidFill>
                  <a:srgbClr val="CCCCCC"/>
                </a:solidFill>
                <a:latin typeface="Corbel"/>
              </a:rPr>
              <a:t> </a:t>
            </a:r>
            <a:r>
              <a:rPr lang="it-IT" sz="1900" dirty="0">
                <a:solidFill>
                  <a:schemeClr val="accent2">
                    <a:lumMod val="50000"/>
                  </a:schemeClr>
                </a:solidFill>
                <a:latin typeface="Corbel"/>
              </a:rPr>
              <a:t>?c</a:t>
            </a:r>
            <a:r>
              <a:rPr lang="it-IT" sz="1900" dirty="0">
                <a:solidFill>
                  <a:srgbClr val="CCCCCC"/>
                </a:solidFill>
                <a:latin typeface="Corbel"/>
              </a:rPr>
              <a:t> </a:t>
            </a:r>
            <a:r>
              <a:rPr lang="it-IT" sz="1900" dirty="0">
                <a:latin typeface="Corbel"/>
              </a:rPr>
              <a:t>- car</a:t>
            </a:r>
            <a:r>
              <a:rPr lang="it-IT" sz="1900" dirty="0">
                <a:solidFill>
                  <a:srgbClr val="CCCCCC"/>
                </a:solidFill>
                <a:latin typeface="Corbel"/>
              </a:rPr>
              <a:t> </a:t>
            </a:r>
            <a:r>
              <a:rPr lang="it-IT" sz="1900" dirty="0">
                <a:solidFill>
                  <a:schemeClr val="accent2">
                    <a:lumMod val="50000"/>
                  </a:schemeClr>
                </a:solidFill>
                <a:latin typeface="Corbel"/>
              </a:rPr>
              <a:t>?p</a:t>
            </a:r>
            <a:r>
              <a:rPr lang="it-IT" sz="1900" dirty="0">
                <a:solidFill>
                  <a:srgbClr val="CCCCCC"/>
                </a:solidFill>
                <a:latin typeface="Corbel"/>
              </a:rPr>
              <a:t> </a:t>
            </a:r>
            <a:r>
              <a:rPr lang="it-IT" sz="1900" dirty="0">
                <a:latin typeface="Corbel"/>
              </a:rPr>
              <a:t>- park)</a:t>
            </a:r>
            <a:r>
              <a:rPr lang="it-IT" sz="1900" dirty="0">
                <a:solidFill>
                  <a:srgbClr val="CCCCCC"/>
                </a:solidFill>
                <a:latin typeface="Corbel"/>
              </a:rPr>
              <a:t>  </a:t>
            </a:r>
            <a:r>
              <a:rPr lang="it-IT" sz="1900" dirty="0">
                <a:latin typeface="Corbel"/>
              </a:rPr>
              <a:t>(</a:t>
            </a:r>
            <a:r>
              <a:rPr lang="it-IT" sz="1900" dirty="0" err="1">
                <a:latin typeface="Corbel"/>
              </a:rPr>
              <a:t>isBehind</a:t>
            </a:r>
            <a:r>
              <a:rPr lang="it-IT" sz="1900" dirty="0">
                <a:solidFill>
                  <a:srgbClr val="CCCCCC"/>
                </a:solidFill>
                <a:latin typeface="Corbel"/>
              </a:rPr>
              <a:t> </a:t>
            </a:r>
            <a:r>
              <a:rPr lang="it-IT" sz="1900" dirty="0">
                <a:solidFill>
                  <a:schemeClr val="accent2">
                    <a:lumMod val="50000"/>
                  </a:schemeClr>
                </a:solidFill>
                <a:latin typeface="Corbel"/>
              </a:rPr>
              <a:t>?c1 ?c2</a:t>
            </a:r>
            <a:r>
              <a:rPr lang="it-IT" sz="1900" dirty="0">
                <a:solidFill>
                  <a:srgbClr val="CCCCCC"/>
                </a:solidFill>
                <a:latin typeface="Corbel"/>
              </a:rPr>
              <a:t> </a:t>
            </a:r>
            <a:r>
              <a:rPr lang="it-IT" sz="1900" dirty="0">
                <a:latin typeface="Corbel"/>
              </a:rPr>
              <a:t>- car)</a:t>
            </a:r>
            <a:r>
              <a:rPr lang="it-IT" sz="1900" dirty="0">
                <a:solidFill>
                  <a:srgbClr val="CCCCCC"/>
                </a:solidFill>
                <a:latin typeface="Corbel"/>
              </a:rPr>
              <a:t>  </a:t>
            </a:r>
            <a:r>
              <a:rPr lang="it-IT" sz="1900" dirty="0">
                <a:latin typeface="Corbel"/>
              </a:rPr>
              <a:t>(</a:t>
            </a:r>
            <a:r>
              <a:rPr lang="it-IT" sz="1900" dirty="0" err="1">
                <a:latin typeface="Corbel"/>
              </a:rPr>
              <a:t>isClear</a:t>
            </a:r>
            <a:r>
              <a:rPr lang="it-IT" sz="1900" dirty="0">
                <a:solidFill>
                  <a:srgbClr val="CCCCCC"/>
                </a:solidFill>
                <a:latin typeface="Corbel"/>
              </a:rPr>
              <a:t> </a:t>
            </a:r>
            <a:r>
              <a:rPr lang="it-IT" sz="1900" dirty="0">
                <a:solidFill>
                  <a:schemeClr val="accent2">
                    <a:lumMod val="50000"/>
                  </a:schemeClr>
                </a:solidFill>
                <a:latin typeface="Corbel"/>
              </a:rPr>
              <a:t>?c</a:t>
            </a:r>
            <a:r>
              <a:rPr lang="it-IT" sz="1900" dirty="0">
                <a:solidFill>
                  <a:srgbClr val="CCCCCC"/>
                </a:solidFill>
                <a:latin typeface="Corbel"/>
              </a:rPr>
              <a:t> </a:t>
            </a:r>
            <a:r>
              <a:rPr lang="it-IT" sz="1900" dirty="0">
                <a:latin typeface="Corbel"/>
              </a:rPr>
              <a:t>- car)</a:t>
            </a:r>
            <a:r>
              <a:rPr lang="it-IT" sz="1900" dirty="0">
                <a:solidFill>
                  <a:srgbClr val="000000"/>
                </a:solidFill>
                <a:latin typeface="Corbel"/>
              </a:rPr>
              <a:t> </a:t>
            </a:r>
            <a:r>
              <a:rPr lang="it-IT" sz="1900" dirty="0">
                <a:solidFill>
                  <a:srgbClr val="CCCCCC"/>
                </a:solidFill>
                <a:latin typeface="Corbel"/>
              </a:rPr>
              <a:t> </a:t>
            </a:r>
            <a:r>
              <a:rPr lang="it-IT" sz="1900" dirty="0">
                <a:latin typeface="Corbel"/>
              </a:rPr>
              <a:t>(</a:t>
            </a:r>
            <a:r>
              <a:rPr lang="it-IT" sz="1900" dirty="0" err="1">
                <a:latin typeface="Corbel"/>
              </a:rPr>
              <a:t>isFree</a:t>
            </a:r>
            <a:r>
              <a:rPr lang="it-IT" sz="1900" dirty="0">
                <a:solidFill>
                  <a:srgbClr val="CCCCCC"/>
                </a:solidFill>
                <a:latin typeface="Corbel"/>
              </a:rPr>
              <a:t> </a:t>
            </a:r>
            <a:r>
              <a:rPr lang="it-IT" sz="1900" dirty="0">
                <a:solidFill>
                  <a:schemeClr val="accent2">
                    <a:lumMod val="50000"/>
                  </a:schemeClr>
                </a:solidFill>
                <a:latin typeface="Corbel"/>
              </a:rPr>
              <a:t>?p</a:t>
            </a:r>
            <a:r>
              <a:rPr lang="it-IT" sz="1900" dirty="0">
                <a:solidFill>
                  <a:srgbClr val="CCCCCC"/>
                </a:solidFill>
                <a:latin typeface="Corbel"/>
              </a:rPr>
              <a:t> </a:t>
            </a:r>
            <a:r>
              <a:rPr lang="it-IT" sz="1900" dirty="0">
                <a:latin typeface="Corbel"/>
              </a:rPr>
              <a:t>- park)</a:t>
            </a:r>
          </a:p>
          <a:p>
            <a:pPr algn="l"/>
            <a:r>
              <a:rPr lang="it-IT" sz="1900" dirty="0">
                <a:solidFill>
                  <a:srgbClr val="CCCCCC"/>
                </a:solidFill>
                <a:latin typeface="Corbel"/>
              </a:rPr>
              <a:t>    </a:t>
            </a:r>
            <a:r>
              <a:rPr lang="it-IT" sz="1900" dirty="0">
                <a:latin typeface="Corbel"/>
              </a:rPr>
              <a:t>(</a:t>
            </a:r>
            <a:r>
              <a:rPr lang="it-IT" sz="1900" dirty="0" err="1">
                <a:latin typeface="Corbel"/>
              </a:rPr>
              <a:t>isTempFree</a:t>
            </a:r>
            <a:r>
              <a:rPr lang="it-IT" sz="1900" dirty="0">
                <a:latin typeface="Corbel"/>
              </a:rPr>
              <a:t> </a:t>
            </a:r>
            <a:r>
              <a:rPr lang="it-IT" sz="1900" dirty="0">
                <a:solidFill>
                  <a:schemeClr val="accent2">
                    <a:lumMod val="50000"/>
                  </a:schemeClr>
                </a:solidFill>
                <a:latin typeface="Corbel"/>
              </a:rPr>
              <a:t>?</a:t>
            </a:r>
            <a:r>
              <a:rPr lang="it-IT" sz="1900" dirty="0" err="1">
                <a:solidFill>
                  <a:schemeClr val="accent2">
                    <a:lumMod val="50000"/>
                  </a:schemeClr>
                </a:solidFill>
                <a:latin typeface="Corbel"/>
              </a:rPr>
              <a:t>tp</a:t>
            </a:r>
            <a:r>
              <a:rPr lang="it-IT" sz="1900" dirty="0">
                <a:solidFill>
                  <a:srgbClr val="CCCCCC"/>
                </a:solidFill>
                <a:latin typeface="Corbel"/>
              </a:rPr>
              <a:t> </a:t>
            </a:r>
            <a:r>
              <a:rPr lang="it-IT" sz="1900" dirty="0">
                <a:latin typeface="Corbel"/>
              </a:rPr>
              <a:t>- </a:t>
            </a:r>
            <a:r>
              <a:rPr lang="it-IT" sz="1900" dirty="0" err="1">
                <a:latin typeface="Corbel"/>
              </a:rPr>
              <a:t>tempPark</a:t>
            </a:r>
            <a:r>
              <a:rPr lang="it-IT" sz="1900" dirty="0">
                <a:latin typeface="Corbel"/>
              </a:rPr>
              <a:t>) (</a:t>
            </a:r>
            <a:r>
              <a:rPr lang="it-IT" sz="1900" dirty="0" err="1">
                <a:latin typeface="Corbel"/>
              </a:rPr>
              <a:t>isParkedInTemp</a:t>
            </a:r>
            <a:r>
              <a:rPr lang="it-IT" sz="1900" dirty="0">
                <a:solidFill>
                  <a:schemeClr val="accent2">
                    <a:lumMod val="50000"/>
                  </a:schemeClr>
                </a:solidFill>
                <a:latin typeface="Corbel"/>
              </a:rPr>
              <a:t> ?c</a:t>
            </a:r>
            <a:r>
              <a:rPr lang="it-IT" sz="1900" dirty="0">
                <a:solidFill>
                  <a:srgbClr val="CCCCCC"/>
                </a:solidFill>
                <a:latin typeface="Corbel"/>
              </a:rPr>
              <a:t> </a:t>
            </a:r>
            <a:r>
              <a:rPr lang="it-IT" sz="1900" dirty="0">
                <a:latin typeface="Corbel"/>
              </a:rPr>
              <a:t>-car </a:t>
            </a:r>
            <a:r>
              <a:rPr lang="it-IT" sz="1900" dirty="0">
                <a:solidFill>
                  <a:schemeClr val="accent2">
                    <a:lumMod val="50000"/>
                  </a:schemeClr>
                </a:solidFill>
                <a:latin typeface="Corbel"/>
              </a:rPr>
              <a:t>?</a:t>
            </a:r>
            <a:r>
              <a:rPr lang="it-IT" sz="1900" dirty="0" err="1">
                <a:solidFill>
                  <a:schemeClr val="accent2">
                    <a:lumMod val="50000"/>
                  </a:schemeClr>
                </a:solidFill>
                <a:latin typeface="Corbel"/>
              </a:rPr>
              <a:t>tp</a:t>
            </a:r>
            <a:r>
              <a:rPr lang="it-IT" sz="1900" dirty="0">
                <a:solidFill>
                  <a:schemeClr val="accent2">
                    <a:lumMod val="50000"/>
                  </a:schemeClr>
                </a:solidFill>
                <a:latin typeface="Corbel"/>
              </a:rPr>
              <a:t> </a:t>
            </a:r>
            <a:r>
              <a:rPr lang="it-IT" sz="1900" dirty="0">
                <a:latin typeface="Corbel"/>
              </a:rPr>
              <a:t>- </a:t>
            </a:r>
            <a:r>
              <a:rPr lang="it-IT" sz="1900" dirty="0" err="1">
                <a:latin typeface="Corbel"/>
              </a:rPr>
              <a:t>tempPark</a:t>
            </a:r>
            <a:r>
              <a:rPr lang="it-IT" sz="1900" dirty="0">
                <a:latin typeface="Corbel"/>
              </a:rPr>
              <a:t>)</a:t>
            </a:r>
          </a:p>
          <a:p>
            <a:pPr algn="l"/>
            <a:r>
              <a:rPr lang="it-IT" sz="1900" dirty="0">
                <a:solidFill>
                  <a:srgbClr val="CCCCCC"/>
                </a:solidFill>
                <a:latin typeface="Corbel"/>
              </a:rPr>
              <a:t>    </a:t>
            </a:r>
            <a:r>
              <a:rPr lang="it-IT" sz="1900" dirty="0">
                <a:latin typeface="Corbel"/>
              </a:rPr>
              <a:t>(</a:t>
            </a:r>
            <a:r>
              <a:rPr lang="it-IT" sz="1900" dirty="0" err="1">
                <a:latin typeface="Corbel"/>
              </a:rPr>
              <a:t>isInRow</a:t>
            </a:r>
            <a:r>
              <a:rPr lang="it-IT" sz="1900" dirty="0">
                <a:solidFill>
                  <a:srgbClr val="CCCCCC"/>
                </a:solidFill>
                <a:latin typeface="Corbel"/>
              </a:rPr>
              <a:t> </a:t>
            </a:r>
            <a:r>
              <a:rPr lang="it-IT" sz="1900" dirty="0">
                <a:solidFill>
                  <a:schemeClr val="accent2">
                    <a:lumMod val="50000"/>
                  </a:schemeClr>
                </a:solidFill>
                <a:latin typeface="Corbel"/>
              </a:rPr>
              <a:t>?c</a:t>
            </a:r>
            <a:r>
              <a:rPr lang="it-IT" sz="1900" dirty="0">
                <a:solidFill>
                  <a:srgbClr val="CCCCCC"/>
                </a:solidFill>
                <a:latin typeface="Corbel"/>
              </a:rPr>
              <a:t> </a:t>
            </a:r>
            <a:r>
              <a:rPr lang="it-IT" sz="1900" dirty="0">
                <a:latin typeface="Corbel"/>
              </a:rPr>
              <a:t>-car</a:t>
            </a:r>
            <a:r>
              <a:rPr lang="it-IT" sz="1900" dirty="0">
                <a:solidFill>
                  <a:srgbClr val="CCCCCC"/>
                </a:solidFill>
                <a:latin typeface="Corbel"/>
              </a:rPr>
              <a:t> </a:t>
            </a:r>
            <a:r>
              <a:rPr lang="it-IT" sz="1900" dirty="0">
                <a:solidFill>
                  <a:schemeClr val="accent2">
                    <a:lumMod val="50000"/>
                  </a:schemeClr>
                </a:solidFill>
                <a:latin typeface="Corbel"/>
              </a:rPr>
              <a:t>?r </a:t>
            </a:r>
            <a:r>
              <a:rPr lang="it-IT" sz="1900" dirty="0">
                <a:latin typeface="Corbel"/>
              </a:rPr>
              <a:t>- </a:t>
            </a:r>
            <a:r>
              <a:rPr lang="it-IT" sz="1900" dirty="0" err="1">
                <a:latin typeface="Corbel"/>
              </a:rPr>
              <a:t>row</a:t>
            </a:r>
            <a:r>
              <a:rPr lang="it-IT" sz="1900" dirty="0">
                <a:latin typeface="Corbel"/>
              </a:rPr>
              <a:t>)</a:t>
            </a:r>
            <a:r>
              <a:rPr lang="it-IT" sz="1900" dirty="0">
                <a:solidFill>
                  <a:srgbClr val="CCCCCC"/>
                </a:solidFill>
                <a:latin typeface="Corbel"/>
              </a:rPr>
              <a:t> </a:t>
            </a:r>
            <a:r>
              <a:rPr lang="it-IT" sz="1900" dirty="0">
                <a:latin typeface="Corbel"/>
              </a:rPr>
              <a:t>(</a:t>
            </a:r>
            <a:r>
              <a:rPr lang="it-IT" sz="1900" dirty="0" err="1">
                <a:latin typeface="Corbel"/>
              </a:rPr>
              <a:t>rowNumber</a:t>
            </a:r>
            <a:r>
              <a:rPr lang="it-IT" sz="1900" dirty="0">
                <a:solidFill>
                  <a:srgbClr val="CCCCCC"/>
                </a:solidFill>
                <a:latin typeface="Corbel"/>
              </a:rPr>
              <a:t> </a:t>
            </a:r>
            <a:r>
              <a:rPr lang="it-IT" sz="1900" dirty="0">
                <a:solidFill>
                  <a:schemeClr val="accent2">
                    <a:lumMod val="50000"/>
                  </a:schemeClr>
                </a:solidFill>
                <a:latin typeface="Corbel"/>
              </a:rPr>
              <a:t>?p</a:t>
            </a:r>
            <a:r>
              <a:rPr lang="it-IT" sz="1900" dirty="0">
                <a:solidFill>
                  <a:srgbClr val="CCCCCC"/>
                </a:solidFill>
                <a:latin typeface="Corbel"/>
              </a:rPr>
              <a:t> </a:t>
            </a:r>
            <a:r>
              <a:rPr lang="it-IT" sz="1900" dirty="0">
                <a:latin typeface="Corbel"/>
              </a:rPr>
              <a:t>-park</a:t>
            </a:r>
            <a:r>
              <a:rPr lang="it-IT" sz="1900" dirty="0">
                <a:solidFill>
                  <a:srgbClr val="CCCCCC"/>
                </a:solidFill>
                <a:latin typeface="Corbel"/>
              </a:rPr>
              <a:t> </a:t>
            </a:r>
            <a:r>
              <a:rPr lang="it-IT" sz="1900" dirty="0">
                <a:solidFill>
                  <a:schemeClr val="accent2">
                    <a:lumMod val="50000"/>
                  </a:schemeClr>
                </a:solidFill>
                <a:latin typeface="Corbel"/>
              </a:rPr>
              <a:t>?r</a:t>
            </a:r>
            <a:r>
              <a:rPr lang="it-IT" sz="1900" dirty="0">
                <a:solidFill>
                  <a:srgbClr val="CCCCCC"/>
                </a:solidFill>
                <a:latin typeface="Corbel"/>
              </a:rPr>
              <a:t> </a:t>
            </a:r>
            <a:r>
              <a:rPr lang="it-IT" sz="1900" dirty="0">
                <a:latin typeface="Corbel"/>
              </a:rPr>
              <a:t>- </a:t>
            </a:r>
            <a:r>
              <a:rPr lang="it-IT" sz="1900" dirty="0" err="1">
                <a:latin typeface="Corbel"/>
              </a:rPr>
              <a:t>row</a:t>
            </a:r>
            <a:r>
              <a:rPr lang="it-IT" sz="1900" dirty="0">
                <a:latin typeface="Corbel"/>
              </a:rPr>
              <a:t>)</a:t>
            </a:r>
          </a:p>
          <a:p>
            <a:pPr algn="l"/>
            <a:endParaRPr lang="it-IT" sz="1900" dirty="0">
              <a:solidFill>
                <a:srgbClr val="CCCCCC"/>
              </a:solidFill>
              <a:latin typeface="Consolas"/>
            </a:endParaRPr>
          </a:p>
          <a:p>
            <a:pPr algn="l"/>
            <a:br>
              <a:rPr lang="it-IT" dirty="0"/>
            </a:br>
            <a:endParaRPr lang="it-IT"/>
          </a:p>
        </p:txBody>
      </p:sp>
      <p:sp>
        <p:nvSpPr>
          <p:cNvPr id="3" name="Segnaposto contenuto 2">
            <a:extLst>
              <a:ext uri="{FF2B5EF4-FFF2-40B4-BE49-F238E27FC236}">
                <a16:creationId xmlns:a16="http://schemas.microsoft.com/office/drawing/2014/main" id="{8DF3146F-E1CD-99F4-0D4C-9406BBB5AC75}"/>
              </a:ext>
            </a:extLst>
          </p:cNvPr>
          <p:cNvSpPr>
            <a:spLocks noGrp="1"/>
          </p:cNvSpPr>
          <p:nvPr>
            <p:ph idx="1"/>
          </p:nvPr>
        </p:nvSpPr>
        <p:spPr>
          <a:xfrm>
            <a:off x="1446210" y="2819399"/>
            <a:ext cx="10018713" cy="3124201"/>
          </a:xfrm>
        </p:spPr>
        <p:txBody>
          <a:bodyPr>
            <a:normAutofit/>
          </a:bodyPr>
          <a:lstStyle/>
          <a:p>
            <a:endParaRPr lang="it-IT" sz="1900" i="1" dirty="0"/>
          </a:p>
          <a:p>
            <a:pPr>
              <a:buClr>
                <a:srgbClr val="1287C3"/>
              </a:buClr>
            </a:pPr>
            <a:endParaRPr lang="it-IT" sz="1900" dirty="0"/>
          </a:p>
          <a:p>
            <a:pPr>
              <a:buClr>
                <a:srgbClr val="1287C3"/>
              </a:buClr>
            </a:pPr>
            <a:endParaRPr lang="it-IT" sz="1900" dirty="0"/>
          </a:p>
          <a:p>
            <a:pPr marL="0" indent="0">
              <a:buClr>
                <a:srgbClr val="1287C3"/>
              </a:buClr>
              <a:buNone/>
            </a:pPr>
            <a:r>
              <a:rPr lang="it-IT" sz="2100" b="1" dirty="0">
                <a:solidFill>
                  <a:schemeClr val="accent2">
                    <a:lumMod val="50000"/>
                  </a:schemeClr>
                </a:solidFill>
              </a:rPr>
              <a:t>FUNZIONI:</a:t>
            </a:r>
            <a:r>
              <a:rPr lang="it-IT" sz="1900" dirty="0">
                <a:ea typeface="+mn-lt"/>
                <a:cs typeface="+mn-lt"/>
              </a:rPr>
              <a:t> Le funzioni sono delle variabili numeriche applicabili ad uno o più oggetti e mantengono il valore lungo tutta la durata del piano.</a:t>
            </a:r>
            <a:endParaRPr lang="it-IT" sz="1900" dirty="0"/>
          </a:p>
          <a:p>
            <a:pPr marL="0" indent="0">
              <a:buNone/>
            </a:pPr>
            <a:r>
              <a:rPr lang="it-IT" sz="1900" dirty="0"/>
              <a:t>Funzioni presenti nel programma:</a:t>
            </a:r>
          </a:p>
          <a:p>
            <a:pPr marL="0" indent="0">
              <a:buNone/>
            </a:pPr>
            <a:r>
              <a:rPr lang="it-IT" sz="1900" dirty="0"/>
              <a:t>       </a:t>
            </a:r>
            <a:r>
              <a:rPr lang="it-IT" sz="1900" dirty="0">
                <a:latin typeface="Corbel" panose="020B0503020204020204"/>
              </a:rPr>
              <a:t>(</a:t>
            </a:r>
            <a:r>
              <a:rPr lang="it-IT" sz="1900" dirty="0" err="1">
                <a:latin typeface="Corbel"/>
              </a:rPr>
              <a:t>carCounter</a:t>
            </a:r>
            <a:r>
              <a:rPr lang="it-IT" sz="1900" dirty="0">
                <a:solidFill>
                  <a:srgbClr val="CCCCCC"/>
                </a:solidFill>
                <a:latin typeface="Corbel"/>
              </a:rPr>
              <a:t> </a:t>
            </a:r>
            <a:r>
              <a:rPr lang="it-IT" sz="1900" dirty="0">
                <a:solidFill>
                  <a:schemeClr val="accent2">
                    <a:lumMod val="50000"/>
                  </a:schemeClr>
                </a:solidFill>
                <a:latin typeface="Corbel"/>
              </a:rPr>
              <a:t>?r</a:t>
            </a:r>
            <a:r>
              <a:rPr lang="it-IT" sz="1900" dirty="0">
                <a:solidFill>
                  <a:srgbClr val="CCCCCC"/>
                </a:solidFill>
                <a:latin typeface="Corbel"/>
              </a:rPr>
              <a:t> </a:t>
            </a:r>
            <a:r>
              <a:rPr lang="it-IT" sz="1900" dirty="0">
                <a:latin typeface="Corbel"/>
              </a:rPr>
              <a:t>-</a:t>
            </a:r>
            <a:r>
              <a:rPr lang="it-IT" sz="1900" dirty="0" err="1">
                <a:latin typeface="Corbel"/>
              </a:rPr>
              <a:t>row</a:t>
            </a:r>
            <a:r>
              <a:rPr lang="it-IT" sz="1900" dirty="0">
                <a:latin typeface="Corbel"/>
              </a:rPr>
              <a:t>)</a:t>
            </a:r>
            <a:r>
              <a:rPr lang="it-IT" sz="1900" dirty="0">
                <a:solidFill>
                  <a:srgbClr val="CCCCCC"/>
                </a:solidFill>
                <a:latin typeface="Consolas"/>
              </a:rPr>
              <a:t> </a:t>
            </a:r>
            <a:r>
              <a:rPr lang="it-IT" sz="1900" dirty="0">
                <a:latin typeface="Corbel"/>
              </a:rPr>
              <a:t>(</a:t>
            </a:r>
            <a:r>
              <a:rPr lang="it-IT" sz="1900" dirty="0" err="1">
                <a:latin typeface="Corbel"/>
              </a:rPr>
              <a:t>total</a:t>
            </a:r>
            <a:r>
              <a:rPr lang="it-IT" sz="1900" dirty="0">
                <a:latin typeface="Corbel"/>
              </a:rPr>
              <a:t>-cost)</a:t>
            </a:r>
          </a:p>
          <a:p>
            <a:pPr marL="0" indent="0">
              <a:buNone/>
            </a:pPr>
            <a:endParaRPr lang="it-IT" sz="1700" dirty="0"/>
          </a:p>
          <a:p>
            <a:pPr>
              <a:buClr>
                <a:srgbClr val="1287C3"/>
              </a:buClr>
            </a:pPr>
            <a:endParaRPr lang="it-IT" sz="1700" dirty="0"/>
          </a:p>
        </p:txBody>
      </p:sp>
    </p:spTree>
    <p:extLst>
      <p:ext uri="{BB962C8B-B14F-4D97-AF65-F5344CB8AC3E}">
        <p14:creationId xmlns:p14="http://schemas.microsoft.com/office/powerpoint/2010/main" val="1233819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51B813-B1DD-BE80-3394-613E2D2728C2}"/>
              </a:ext>
            </a:extLst>
          </p:cNvPr>
          <p:cNvSpPr>
            <a:spLocks noGrp="1"/>
          </p:cNvSpPr>
          <p:nvPr>
            <p:ph type="title"/>
          </p:nvPr>
        </p:nvSpPr>
        <p:spPr>
          <a:xfrm>
            <a:off x="1681867" y="-1976496"/>
            <a:ext cx="10018713" cy="4245561"/>
          </a:xfrm>
        </p:spPr>
        <p:txBody>
          <a:bodyPr>
            <a:normAutofit/>
          </a:bodyPr>
          <a:lstStyle/>
          <a:p>
            <a:pPr algn="l"/>
            <a:br>
              <a:rPr lang="it-IT" sz="2000" dirty="0"/>
            </a:br>
            <a:br>
              <a:rPr lang="it-IT" sz="2000" dirty="0"/>
            </a:br>
            <a:br>
              <a:rPr lang="it-IT" sz="2000" dirty="0"/>
            </a:br>
            <a:br>
              <a:rPr lang="it-IT" sz="2000" dirty="0">
                <a:solidFill>
                  <a:srgbClr val="0070C0"/>
                </a:solidFill>
              </a:rPr>
            </a:br>
            <a:br>
              <a:rPr lang="it-IT" sz="2000" dirty="0">
                <a:solidFill>
                  <a:srgbClr val="0070C0"/>
                </a:solidFill>
              </a:rPr>
            </a:br>
            <a:br>
              <a:rPr lang="it-IT" sz="2000" dirty="0">
                <a:solidFill>
                  <a:srgbClr val="0070C0"/>
                </a:solidFill>
              </a:rPr>
            </a:br>
            <a:br>
              <a:rPr lang="it-IT" sz="2000" dirty="0">
                <a:solidFill>
                  <a:srgbClr val="0070C0"/>
                </a:solidFill>
              </a:rPr>
            </a:br>
            <a:r>
              <a:rPr lang="it-IT" sz="2100" b="1" dirty="0">
                <a:solidFill>
                  <a:schemeClr val="accent2">
                    <a:lumMod val="50000"/>
                  </a:schemeClr>
                </a:solidFill>
              </a:rPr>
              <a:t>AZIONI:</a:t>
            </a:r>
            <a:r>
              <a:rPr lang="it-IT" sz="1900" dirty="0">
                <a:solidFill>
                  <a:srgbClr val="0070C0"/>
                </a:solidFill>
              </a:rPr>
              <a:t> </a:t>
            </a:r>
            <a:r>
              <a:rPr lang="it-IT" sz="1900" dirty="0">
                <a:latin typeface="Corbel"/>
              </a:rPr>
              <a:t>definiscono una trasformazione dello stato del mondo e vengono eseguite durante il piano.</a:t>
            </a:r>
          </a:p>
          <a:p>
            <a:pPr algn="l"/>
            <a:r>
              <a:rPr lang="it-IT" sz="1900" dirty="0">
                <a:latin typeface="Corbel"/>
              </a:rPr>
              <a:t>Un’azione è definita da tre parti:</a:t>
            </a:r>
          </a:p>
          <a:p>
            <a:pPr algn="l"/>
            <a:r>
              <a:rPr lang="it-IT" sz="1900" dirty="0">
                <a:latin typeface="Corbel"/>
                <a:cs typeface="Arial"/>
              </a:rPr>
              <a:t>•</a:t>
            </a:r>
            <a:r>
              <a:rPr lang="it-IT" sz="1900" b="1" dirty="0">
                <a:latin typeface="Corbel"/>
              </a:rPr>
              <a:t>Parametri: </a:t>
            </a:r>
            <a:r>
              <a:rPr lang="it-IT" sz="1900" dirty="0">
                <a:latin typeface="Corbel"/>
              </a:rPr>
              <a:t>definiscono gli oggetti interessati</a:t>
            </a:r>
          </a:p>
          <a:p>
            <a:pPr algn="l"/>
            <a:r>
              <a:rPr lang="it-IT" sz="1900" dirty="0">
                <a:latin typeface="Corbel"/>
                <a:cs typeface="Arial"/>
              </a:rPr>
              <a:t>•</a:t>
            </a:r>
            <a:r>
              <a:rPr lang="it-IT" sz="1900" b="1" dirty="0">
                <a:latin typeface="Corbel"/>
              </a:rPr>
              <a:t>Precondizioni:</a:t>
            </a:r>
            <a:r>
              <a:rPr lang="it-IT" sz="1900" dirty="0">
                <a:latin typeface="Corbel"/>
              </a:rPr>
              <a:t> costituite da una serie di predicati applicati agli oggetti passata nei parametri</a:t>
            </a:r>
          </a:p>
          <a:p>
            <a:pPr algn="l"/>
            <a:r>
              <a:rPr lang="it-IT" sz="1900" dirty="0">
                <a:latin typeface="Corbel"/>
                <a:cs typeface="Arial"/>
              </a:rPr>
              <a:t>•</a:t>
            </a:r>
            <a:r>
              <a:rPr lang="it-IT" sz="1900" b="1" dirty="0">
                <a:latin typeface="Corbel"/>
              </a:rPr>
              <a:t>Effetti:</a:t>
            </a:r>
            <a:r>
              <a:rPr lang="it-IT" sz="1900" dirty="0">
                <a:latin typeface="Corbel"/>
              </a:rPr>
              <a:t> ovvero come l’azione influisce sui  predicati</a:t>
            </a:r>
          </a:p>
          <a:p>
            <a:pPr algn="l"/>
            <a:endParaRPr lang="it-IT" sz="2000" dirty="0"/>
          </a:p>
        </p:txBody>
      </p:sp>
      <p:pic>
        <p:nvPicPr>
          <p:cNvPr id="9" name="Segnaposto contenuto 8" descr="Immagine che contiene testo, elettronica, schermata, software&#10;&#10;Descrizione generata automaticamente">
            <a:extLst>
              <a:ext uri="{FF2B5EF4-FFF2-40B4-BE49-F238E27FC236}">
                <a16:creationId xmlns:a16="http://schemas.microsoft.com/office/drawing/2014/main" id="{A10F2BE8-BC62-AA4E-A5D1-CD78667B0D8B}"/>
              </a:ext>
            </a:extLst>
          </p:cNvPr>
          <p:cNvPicPr>
            <a:picLocks noGrp="1" noChangeAspect="1"/>
          </p:cNvPicPr>
          <p:nvPr>
            <p:ph idx="1"/>
          </p:nvPr>
        </p:nvPicPr>
        <p:blipFill rotWithShape="1">
          <a:blip r:embed="rId2"/>
          <a:srcRect l="20000" t="48795" r="20678" b="19578"/>
          <a:stretch/>
        </p:blipFill>
        <p:spPr>
          <a:xfrm>
            <a:off x="1684600" y="2168407"/>
            <a:ext cx="6709718" cy="2022893"/>
          </a:xfrm>
        </p:spPr>
      </p:pic>
      <p:pic>
        <p:nvPicPr>
          <p:cNvPr id="10" name="Immagine 9" descr="Immagine che contiene testo, elettronica, schermata, software&#10;&#10;Descrizione generata automaticamente">
            <a:extLst>
              <a:ext uri="{FF2B5EF4-FFF2-40B4-BE49-F238E27FC236}">
                <a16:creationId xmlns:a16="http://schemas.microsoft.com/office/drawing/2014/main" id="{29A13137-A2FF-60B8-A53A-6594CCBDCA45}"/>
              </a:ext>
            </a:extLst>
          </p:cNvPr>
          <p:cNvPicPr>
            <a:picLocks noChangeAspect="1"/>
          </p:cNvPicPr>
          <p:nvPr/>
        </p:nvPicPr>
        <p:blipFill rotWithShape="1">
          <a:blip r:embed="rId3"/>
          <a:srcRect r="16605" b="441"/>
          <a:stretch/>
        </p:blipFill>
        <p:spPr>
          <a:xfrm>
            <a:off x="4997215" y="4398588"/>
            <a:ext cx="6382935" cy="2124832"/>
          </a:xfrm>
          <a:prstGeom prst="rect">
            <a:avLst/>
          </a:prstGeom>
        </p:spPr>
      </p:pic>
    </p:spTree>
    <p:extLst>
      <p:ext uri="{BB962C8B-B14F-4D97-AF65-F5344CB8AC3E}">
        <p14:creationId xmlns:p14="http://schemas.microsoft.com/office/powerpoint/2010/main" val="230862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descr="Immagine che contiene testo, elettronica, schermata, software&#10;&#10;Descrizione generata automaticamente">
            <a:extLst>
              <a:ext uri="{FF2B5EF4-FFF2-40B4-BE49-F238E27FC236}">
                <a16:creationId xmlns:a16="http://schemas.microsoft.com/office/drawing/2014/main" id="{C1102ADA-0186-50CC-E037-38B912C4278A}"/>
              </a:ext>
            </a:extLst>
          </p:cNvPr>
          <p:cNvPicPr>
            <a:picLocks noChangeAspect="1"/>
          </p:cNvPicPr>
          <p:nvPr/>
        </p:nvPicPr>
        <p:blipFill rotWithShape="1">
          <a:blip r:embed="rId2"/>
          <a:srcRect l="16821" t="31967" r="17747" b="38251"/>
          <a:stretch/>
        </p:blipFill>
        <p:spPr>
          <a:xfrm>
            <a:off x="575732" y="1039402"/>
            <a:ext cx="7586070" cy="1947406"/>
          </a:xfrm>
          <a:prstGeom prst="rect">
            <a:avLst/>
          </a:prstGeom>
        </p:spPr>
      </p:pic>
      <p:pic>
        <p:nvPicPr>
          <p:cNvPr id="5" name="Immagine 4" descr="Immagine che contiene testo, elettronica, schermata, software&#10;&#10;Descrizione generata automaticamente">
            <a:extLst>
              <a:ext uri="{FF2B5EF4-FFF2-40B4-BE49-F238E27FC236}">
                <a16:creationId xmlns:a16="http://schemas.microsoft.com/office/drawing/2014/main" id="{8AA8C5E1-3FF5-0368-CEE9-B57A8A15AFD5}"/>
              </a:ext>
            </a:extLst>
          </p:cNvPr>
          <p:cNvPicPr>
            <a:picLocks noChangeAspect="1"/>
          </p:cNvPicPr>
          <p:nvPr/>
        </p:nvPicPr>
        <p:blipFill rotWithShape="1">
          <a:blip r:embed="rId3"/>
          <a:srcRect l="16869" t="38277" r="17679" b="30861"/>
          <a:stretch/>
        </p:blipFill>
        <p:spPr>
          <a:xfrm>
            <a:off x="4357511" y="3852216"/>
            <a:ext cx="7614295" cy="2022668"/>
          </a:xfrm>
          <a:prstGeom prst="rect">
            <a:avLst/>
          </a:prstGeom>
        </p:spPr>
      </p:pic>
    </p:spTree>
    <p:extLst>
      <p:ext uri="{BB962C8B-B14F-4D97-AF65-F5344CB8AC3E}">
        <p14:creationId xmlns:p14="http://schemas.microsoft.com/office/powerpoint/2010/main" val="1880752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descr="Immagine che contiene testo, elettronica, schermata, software&#10;&#10;Descrizione generata automaticamente">
            <a:extLst>
              <a:ext uri="{FF2B5EF4-FFF2-40B4-BE49-F238E27FC236}">
                <a16:creationId xmlns:a16="http://schemas.microsoft.com/office/drawing/2014/main" id="{64B93676-D848-C291-2737-5891B105BA87}"/>
              </a:ext>
            </a:extLst>
          </p:cNvPr>
          <p:cNvPicPr>
            <a:picLocks noChangeAspect="1"/>
          </p:cNvPicPr>
          <p:nvPr/>
        </p:nvPicPr>
        <p:blipFill rotWithShape="1">
          <a:blip r:embed="rId2"/>
          <a:srcRect l="16973" t="28928" r="17822" b="36908"/>
          <a:stretch/>
        </p:blipFill>
        <p:spPr>
          <a:xfrm>
            <a:off x="481659" y="1133474"/>
            <a:ext cx="6955761" cy="2041492"/>
          </a:xfrm>
          <a:prstGeom prst="rect">
            <a:avLst/>
          </a:prstGeom>
        </p:spPr>
      </p:pic>
      <p:pic>
        <p:nvPicPr>
          <p:cNvPr id="7" name="Immagine 6" descr="Immagine che contiene testo, elettronica, schermata, software&#10;&#10;Descrizione generata automaticamente">
            <a:extLst>
              <a:ext uri="{FF2B5EF4-FFF2-40B4-BE49-F238E27FC236}">
                <a16:creationId xmlns:a16="http://schemas.microsoft.com/office/drawing/2014/main" id="{B70EF6A9-2F1E-C987-6349-42326DCB74ED}"/>
              </a:ext>
            </a:extLst>
          </p:cNvPr>
          <p:cNvPicPr>
            <a:picLocks noChangeAspect="1"/>
          </p:cNvPicPr>
          <p:nvPr/>
        </p:nvPicPr>
        <p:blipFill rotWithShape="1">
          <a:blip r:embed="rId3"/>
          <a:srcRect l="16798" t="32018" r="17585" b="29930"/>
          <a:stretch/>
        </p:blipFill>
        <p:spPr>
          <a:xfrm>
            <a:off x="4931362" y="3889845"/>
            <a:ext cx="6570073" cy="2144986"/>
          </a:xfrm>
          <a:prstGeom prst="rect">
            <a:avLst/>
          </a:prstGeom>
        </p:spPr>
      </p:pic>
    </p:spTree>
    <p:extLst>
      <p:ext uri="{BB962C8B-B14F-4D97-AF65-F5344CB8AC3E}">
        <p14:creationId xmlns:p14="http://schemas.microsoft.com/office/powerpoint/2010/main" val="23261443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1103</Words>
  <Application>Microsoft Office PowerPoint</Application>
  <PresentationFormat>Widescreen</PresentationFormat>
  <Paragraphs>220</Paragraphs>
  <Slides>17</Slides>
  <Notes>2</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17</vt:i4>
      </vt:variant>
    </vt:vector>
  </HeadingPairs>
  <TitlesOfParts>
    <vt:vector size="22" baseType="lpstr">
      <vt:lpstr>Arial</vt:lpstr>
      <vt:lpstr>Calibri</vt:lpstr>
      <vt:lpstr>Consolas</vt:lpstr>
      <vt:lpstr>Corbel</vt:lpstr>
      <vt:lpstr>Parallax</vt:lpstr>
      <vt:lpstr>CAR PARKING</vt:lpstr>
      <vt:lpstr>Car Parking</vt:lpstr>
      <vt:lpstr>Evoluzione del progetto</vt:lpstr>
      <vt:lpstr>PDDL</vt:lpstr>
      <vt:lpstr>DOMINIO</vt:lpstr>
      <vt:lpstr>PREDICATI: sono applicabili ad uno o più oggetti e ne definiscono delle proprietà, che possono essere imposte come vere o false in qualsiasi punto del problema.  Un predicato non esplicitamente inizializzato come vero, viene assunto essere falso.    Predicati presenti nel programma:     (isParkedIn ?c - car ?p - park)  (isBehind ?c1 ?c2 - car)  (isClear ?c - car)  (isFree ?p - park)     (isTempFree ?tp - tempPark) (isParkedInTemp ?c -car ?tp - tempPark)     (isInRow ?c -car ?r - row) (rowNumber ?p -park ?r - row)   </vt:lpstr>
      <vt:lpstr>       AZIONI: definiscono una trasformazione dello stato del mondo e vengono eseguite durante il piano. Un’azione è definita da tre parti: •Parametri: definiscono gli oggetti interessati •Precondizioni: costituite da una serie di predicati applicati agli oggetti passata nei parametri •Effetti: ovvero come l’azione influisce sui  predicati </vt:lpstr>
      <vt:lpstr>Presentazione standard di PowerPoint</vt:lpstr>
      <vt:lpstr>Presentazione standard di PowerPoint</vt:lpstr>
      <vt:lpstr>Presentazione standard di PowerPoint</vt:lpstr>
      <vt:lpstr>PROBLEMA </vt:lpstr>
      <vt:lpstr>L’inizializzazione (:init si può suddividere in sette parti fondamentali: </vt:lpstr>
      <vt:lpstr>Presentazione standard di PowerPoint</vt:lpstr>
      <vt:lpstr>Presentazione standard di PowerPoint</vt:lpstr>
      <vt:lpstr>PLANNING E TESTING</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
  <cp:lastModifiedBy>Luca Dossi</cp:lastModifiedBy>
  <cp:revision>916</cp:revision>
  <dcterms:created xsi:type="dcterms:W3CDTF">2023-09-08T12:06:13Z</dcterms:created>
  <dcterms:modified xsi:type="dcterms:W3CDTF">2024-01-06T10:27:25Z</dcterms:modified>
</cp:coreProperties>
</file>

<file path=docProps/thumbnail.jpeg>
</file>